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33" r:id="rId2"/>
    <p:sldId id="350" r:id="rId3"/>
    <p:sldId id="367" r:id="rId4"/>
    <p:sldId id="351" r:id="rId5"/>
    <p:sldId id="303" r:id="rId6"/>
    <p:sldId id="349" r:id="rId7"/>
    <p:sldId id="368" r:id="rId8"/>
    <p:sldId id="364" r:id="rId9"/>
    <p:sldId id="256" r:id="rId10"/>
    <p:sldId id="393" r:id="rId11"/>
    <p:sldId id="394" r:id="rId12"/>
    <p:sldId id="366" r:id="rId13"/>
    <p:sldId id="257" r:id="rId14"/>
    <p:sldId id="396" r:id="rId15"/>
    <p:sldId id="381" r:id="rId16"/>
    <p:sldId id="391" r:id="rId17"/>
    <p:sldId id="398" r:id="rId18"/>
    <p:sldId id="399" r:id="rId19"/>
    <p:sldId id="409" r:id="rId20"/>
    <p:sldId id="405" r:id="rId21"/>
    <p:sldId id="403" r:id="rId22"/>
    <p:sldId id="383" r:id="rId23"/>
    <p:sldId id="400" r:id="rId24"/>
    <p:sldId id="406" r:id="rId25"/>
    <p:sldId id="407" r:id="rId26"/>
    <p:sldId id="408" r:id="rId27"/>
    <p:sldId id="410" r:id="rId28"/>
    <p:sldId id="369" r:id="rId29"/>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0476" autoAdjust="0"/>
  </p:normalViewPr>
  <p:slideViewPr>
    <p:cSldViewPr snapToGrid="0">
      <p:cViewPr varScale="1">
        <p:scale>
          <a:sx n="115" d="100"/>
          <a:sy n="115" d="100"/>
        </p:scale>
        <p:origin x="1040" y="200"/>
      </p:cViewPr>
      <p:guideLst/>
    </p:cSldViewPr>
  </p:slideViewPr>
  <p:notesTextViewPr>
    <p:cViewPr>
      <p:scale>
        <a:sx n="1" d="1"/>
        <a:sy n="1" d="1"/>
      </p:scale>
      <p:origin x="0" y="0"/>
    </p:cViewPr>
  </p:notesTextViewPr>
  <p:sorterViewPr>
    <p:cViewPr>
      <p:scale>
        <a:sx n="1275461" d="1562500"/>
        <a:sy n="1275461" d="1562500"/>
      </p:scale>
      <p:origin x="0" y="-27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71155B-5D75-46AD-969E-A2F98201036A}"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GB"/>
        </a:p>
      </dgm:t>
    </dgm:pt>
    <dgm:pt modelId="{9A4BB992-1D4D-4AF5-A7D5-A04BB92C1EC0}">
      <dgm:prSet phldrT="[Text]"/>
      <dgm:spPr>
        <a:solidFill>
          <a:srgbClr val="003399"/>
        </a:solidFill>
      </dgm:spPr>
      <dgm:t>
        <a:bodyPr/>
        <a:lstStyle/>
        <a:p>
          <a:r>
            <a:rPr lang="en-GB" dirty="0"/>
            <a:t>Alignment</a:t>
          </a:r>
        </a:p>
      </dgm:t>
    </dgm:pt>
    <dgm:pt modelId="{5CDBAD16-E410-4A3D-B418-BE944F28C1AD}" type="parTrans" cxnId="{53BA026F-1AD9-4891-B3F7-07283F77403C}">
      <dgm:prSet/>
      <dgm:spPr/>
      <dgm:t>
        <a:bodyPr/>
        <a:lstStyle/>
        <a:p>
          <a:endParaRPr lang="en-GB"/>
        </a:p>
      </dgm:t>
    </dgm:pt>
    <dgm:pt modelId="{66D18F8C-895F-4CF8-B0A1-87D58495B924}" type="sibTrans" cxnId="{53BA026F-1AD9-4891-B3F7-07283F77403C}">
      <dgm:prSet/>
      <dgm:spPr/>
      <dgm:t>
        <a:bodyPr/>
        <a:lstStyle/>
        <a:p>
          <a:endParaRPr lang="en-GB"/>
        </a:p>
      </dgm:t>
    </dgm:pt>
    <dgm:pt modelId="{E226D214-9927-40E2-8990-6EA7EDB4958B}">
      <dgm:prSet phldrT="[Text]" custT="1"/>
      <dgm:spPr/>
      <dgm:t>
        <a:bodyPr/>
        <a:lstStyle/>
        <a:p>
          <a:pPr algn="l">
            <a:buNone/>
          </a:pPr>
          <a:r>
            <a:rPr lang="en-GB" sz="1600" dirty="0"/>
            <a:t>    Ministers, regions, localities, individual schools and parents share a vision of the purpose of education and are aligned in collective endeavour</a:t>
          </a:r>
        </a:p>
      </dgm:t>
    </dgm:pt>
    <dgm:pt modelId="{59462AA6-2981-4BF5-9532-974E5D75308F}" type="parTrans" cxnId="{83194331-7344-452C-A264-F292BC8FC0A0}">
      <dgm:prSet/>
      <dgm:spPr/>
      <dgm:t>
        <a:bodyPr/>
        <a:lstStyle/>
        <a:p>
          <a:endParaRPr lang="en-GB"/>
        </a:p>
      </dgm:t>
    </dgm:pt>
    <dgm:pt modelId="{2F2B5AB0-95B1-4D30-858D-A9D1B62F2EC7}" type="sibTrans" cxnId="{83194331-7344-452C-A264-F292BC8FC0A0}">
      <dgm:prSet/>
      <dgm:spPr/>
      <dgm:t>
        <a:bodyPr/>
        <a:lstStyle/>
        <a:p>
          <a:endParaRPr lang="en-GB"/>
        </a:p>
      </dgm:t>
    </dgm:pt>
    <dgm:pt modelId="{AB2A0018-20B9-4A2E-9879-8AD37E3F6AC3}">
      <dgm:prSet phldrT="[Text]"/>
      <dgm:spPr>
        <a:solidFill>
          <a:srgbClr val="0000FF"/>
        </a:solidFill>
      </dgm:spPr>
      <dgm:t>
        <a:bodyPr/>
        <a:lstStyle/>
        <a:p>
          <a:r>
            <a:rPr lang="en-GB" dirty="0"/>
            <a:t>Subsidiarity</a:t>
          </a:r>
        </a:p>
      </dgm:t>
    </dgm:pt>
    <dgm:pt modelId="{54E5A72F-37B9-4256-867F-4C41F1AC4E80}" type="parTrans" cxnId="{BB6181C6-9A39-4605-8CEF-AA8A10903F6D}">
      <dgm:prSet/>
      <dgm:spPr/>
      <dgm:t>
        <a:bodyPr/>
        <a:lstStyle/>
        <a:p>
          <a:endParaRPr lang="en-GB"/>
        </a:p>
      </dgm:t>
    </dgm:pt>
    <dgm:pt modelId="{D3E6A788-56BD-4CF7-8415-82FF9D1B53C7}" type="sibTrans" cxnId="{BB6181C6-9A39-4605-8CEF-AA8A10903F6D}">
      <dgm:prSet/>
      <dgm:spPr/>
      <dgm:t>
        <a:bodyPr/>
        <a:lstStyle/>
        <a:p>
          <a:endParaRPr lang="en-GB"/>
        </a:p>
      </dgm:t>
    </dgm:pt>
    <dgm:pt modelId="{93E1C538-16A2-4178-9EF8-53F66615E3A1}">
      <dgm:prSet phldrT="[Text]" custT="1"/>
      <dgm:spPr/>
      <dgm:t>
        <a:bodyPr anchor="ctr"/>
        <a:lstStyle/>
        <a:p>
          <a:pPr marL="171450" lvl="1" indent="-171450" algn="l" defTabSz="711200">
            <a:lnSpc>
              <a:spcPct val="90000"/>
            </a:lnSpc>
            <a:spcBef>
              <a:spcPct val="0"/>
            </a:spcBef>
            <a:spcAft>
              <a:spcPct val="15000"/>
            </a:spcAft>
            <a:buFontTx/>
            <a:buNone/>
          </a:pPr>
          <a:r>
            <a:rPr lang="en-GB" sz="1600" kern="1200" dirty="0">
              <a:solidFill>
                <a:prstClr val="black">
                  <a:hueOff val="0"/>
                  <a:satOff val="0"/>
                  <a:lumOff val="0"/>
                  <a:alphaOff val="0"/>
                </a:prstClr>
              </a:solidFill>
              <a:latin typeface="Calibri" panose="020F0502020204030204"/>
              <a:ea typeface="+mn-ea"/>
              <a:cs typeface="+mn-cs"/>
            </a:rPr>
            <a:t>   Decisions are devolved to the level as close to delivery as consistent with effectiveness</a:t>
          </a:r>
        </a:p>
      </dgm:t>
    </dgm:pt>
    <dgm:pt modelId="{7390E387-74C5-4DBE-9CFB-521ADF1B4A1E}" type="parTrans" cxnId="{51539EBA-9D68-43D9-B930-00DD03F94E01}">
      <dgm:prSet/>
      <dgm:spPr/>
      <dgm:t>
        <a:bodyPr/>
        <a:lstStyle/>
        <a:p>
          <a:endParaRPr lang="en-GB"/>
        </a:p>
      </dgm:t>
    </dgm:pt>
    <dgm:pt modelId="{971FC6A0-C456-464C-BD20-F4D6BF79F8EE}" type="sibTrans" cxnId="{51539EBA-9D68-43D9-B930-00DD03F94E01}">
      <dgm:prSet/>
      <dgm:spPr/>
      <dgm:t>
        <a:bodyPr/>
        <a:lstStyle/>
        <a:p>
          <a:endParaRPr lang="en-GB"/>
        </a:p>
      </dgm:t>
    </dgm:pt>
    <dgm:pt modelId="{5FBFE090-2672-4DBA-8306-25E7E2B975ED}">
      <dgm:prSet/>
      <dgm:spPr>
        <a:solidFill>
          <a:srgbClr val="3366FF"/>
        </a:solidFill>
      </dgm:spPr>
      <dgm:t>
        <a:bodyPr/>
        <a:lstStyle/>
        <a:p>
          <a:r>
            <a:rPr lang="en-GB" dirty="0"/>
            <a:t>Capacity Building</a:t>
          </a:r>
        </a:p>
      </dgm:t>
    </dgm:pt>
    <dgm:pt modelId="{F92D1A80-2DDB-4BEB-86AA-5E41FD338C21}" type="parTrans" cxnId="{9CDA03FE-C3F0-449E-9ADD-49BE91CAC881}">
      <dgm:prSet/>
      <dgm:spPr/>
      <dgm:t>
        <a:bodyPr/>
        <a:lstStyle/>
        <a:p>
          <a:endParaRPr lang="en-GB"/>
        </a:p>
      </dgm:t>
    </dgm:pt>
    <dgm:pt modelId="{AACBC0C5-A581-4133-B386-90D64CC15743}" type="sibTrans" cxnId="{9CDA03FE-C3F0-449E-9ADD-49BE91CAC881}">
      <dgm:prSet/>
      <dgm:spPr/>
      <dgm:t>
        <a:bodyPr/>
        <a:lstStyle/>
        <a:p>
          <a:endParaRPr lang="en-GB"/>
        </a:p>
      </dgm:t>
    </dgm:pt>
    <dgm:pt modelId="{3E65EA47-8F36-40E5-9799-A48889F8C9A6}">
      <dgm:prSet/>
      <dgm:spPr>
        <a:solidFill>
          <a:srgbClr val="9966FF"/>
        </a:solidFill>
      </dgm:spPr>
      <dgm:t>
        <a:bodyPr/>
        <a:lstStyle/>
        <a:p>
          <a:r>
            <a:rPr lang="en-GB" dirty="0"/>
            <a:t>Positive Ethos built on moral purpose</a:t>
          </a:r>
        </a:p>
      </dgm:t>
    </dgm:pt>
    <dgm:pt modelId="{3AB1A406-C19D-4381-AC73-3F944EB02B4B}" type="parTrans" cxnId="{7675DC0A-4A9E-48A9-AF33-4FFB5AAD9523}">
      <dgm:prSet/>
      <dgm:spPr/>
      <dgm:t>
        <a:bodyPr/>
        <a:lstStyle/>
        <a:p>
          <a:endParaRPr lang="en-GB"/>
        </a:p>
      </dgm:t>
    </dgm:pt>
    <dgm:pt modelId="{7A07BE29-BC48-4247-987C-344A8AD8CEC3}" type="sibTrans" cxnId="{7675DC0A-4A9E-48A9-AF33-4FFB5AAD9523}">
      <dgm:prSet/>
      <dgm:spPr/>
      <dgm:t>
        <a:bodyPr/>
        <a:lstStyle/>
        <a:p>
          <a:endParaRPr lang="en-GB"/>
        </a:p>
      </dgm:t>
    </dgm:pt>
    <dgm:pt modelId="{BE852F4D-6A62-4262-AD0D-E42FD427A2B0}">
      <dgm:prSet/>
      <dgm:spPr>
        <a:solidFill>
          <a:srgbClr val="9900CC"/>
        </a:solidFill>
        <a:ln>
          <a:noFill/>
        </a:ln>
      </dgm:spPr>
      <dgm:t>
        <a:bodyPr/>
        <a:lstStyle/>
        <a:p>
          <a:r>
            <a:rPr lang="en-GB" dirty="0"/>
            <a:t>Whole system focus</a:t>
          </a:r>
        </a:p>
      </dgm:t>
    </dgm:pt>
    <dgm:pt modelId="{A53F0C93-465E-484E-A6E8-E6826C9625DB}" type="parTrans" cxnId="{CC8E7484-FFDA-40D6-B9A2-AB420CA3E559}">
      <dgm:prSet/>
      <dgm:spPr/>
      <dgm:t>
        <a:bodyPr/>
        <a:lstStyle/>
        <a:p>
          <a:endParaRPr lang="en-GB"/>
        </a:p>
      </dgm:t>
    </dgm:pt>
    <dgm:pt modelId="{6254D1E6-A56E-4465-A831-3FD5AC849862}" type="sibTrans" cxnId="{CC8E7484-FFDA-40D6-B9A2-AB420CA3E559}">
      <dgm:prSet/>
      <dgm:spPr/>
      <dgm:t>
        <a:bodyPr/>
        <a:lstStyle/>
        <a:p>
          <a:endParaRPr lang="en-GB"/>
        </a:p>
      </dgm:t>
    </dgm:pt>
    <dgm:pt modelId="{AD7B8492-CA33-4853-97E3-EC2D195A0C8F}">
      <dgm:prSet custT="1"/>
      <dgm:spPr>
        <a:noFill/>
      </dgm:spPr>
      <dgm:t>
        <a:bodyPr/>
        <a:lstStyle/>
        <a:p>
          <a:r>
            <a:rPr lang="en-GB" sz="2800" u="sng" dirty="0">
              <a:solidFill>
                <a:schemeClr val="tx1"/>
              </a:solidFill>
            </a:rPr>
            <a:t>Design principle</a:t>
          </a:r>
        </a:p>
      </dgm:t>
    </dgm:pt>
    <dgm:pt modelId="{1FC39252-A5A8-4D73-A9C3-B1B0031C5F18}" type="parTrans" cxnId="{67B3B153-AC64-466A-9A38-4BAFA322DE2D}">
      <dgm:prSet/>
      <dgm:spPr/>
      <dgm:t>
        <a:bodyPr/>
        <a:lstStyle/>
        <a:p>
          <a:endParaRPr lang="en-GB"/>
        </a:p>
      </dgm:t>
    </dgm:pt>
    <dgm:pt modelId="{78598D3F-60FE-4618-B9FD-5141AA000955}" type="sibTrans" cxnId="{67B3B153-AC64-466A-9A38-4BAFA322DE2D}">
      <dgm:prSet/>
      <dgm:spPr/>
      <dgm:t>
        <a:bodyPr/>
        <a:lstStyle/>
        <a:p>
          <a:endParaRPr lang="en-GB"/>
        </a:p>
      </dgm:t>
    </dgm:pt>
    <dgm:pt modelId="{980C4D34-2A86-41D4-867D-5CBD71D8B197}">
      <dgm:prSet custT="1"/>
      <dgm:spPr>
        <a:noFill/>
        <a:ln>
          <a:noFill/>
        </a:ln>
      </dgm:spPr>
      <dgm:t>
        <a:bodyPr anchor="ctr"/>
        <a:lstStyle/>
        <a:p>
          <a:pPr marL="0" lvl="0" indent="0" algn="ctr" defTabSz="1155700">
            <a:lnSpc>
              <a:spcPct val="90000"/>
            </a:lnSpc>
            <a:spcBef>
              <a:spcPct val="0"/>
            </a:spcBef>
            <a:spcAft>
              <a:spcPct val="35000"/>
            </a:spcAft>
            <a:buNone/>
          </a:pPr>
          <a:r>
            <a:rPr lang="en-GB" sz="2800" u="sng" kern="1200" dirty="0">
              <a:solidFill>
                <a:prstClr val="black"/>
              </a:solidFill>
              <a:latin typeface="Calibri" panose="020F0502020204030204"/>
              <a:ea typeface="+mn-ea"/>
              <a:cs typeface="+mn-cs"/>
            </a:rPr>
            <a:t>Definition</a:t>
          </a:r>
        </a:p>
      </dgm:t>
    </dgm:pt>
    <dgm:pt modelId="{2C95C506-0D91-4AD6-8BBF-959D3FFA389C}" type="parTrans" cxnId="{105FEB54-53B4-4EFF-8E43-B547C01D5DA7}">
      <dgm:prSet/>
      <dgm:spPr/>
      <dgm:t>
        <a:bodyPr/>
        <a:lstStyle/>
        <a:p>
          <a:endParaRPr lang="en-GB"/>
        </a:p>
      </dgm:t>
    </dgm:pt>
    <dgm:pt modelId="{411D9B7B-C028-4AAF-BDD3-9EF32AFE2FC2}" type="sibTrans" cxnId="{105FEB54-53B4-4EFF-8E43-B547C01D5DA7}">
      <dgm:prSet/>
      <dgm:spPr/>
      <dgm:t>
        <a:bodyPr/>
        <a:lstStyle/>
        <a:p>
          <a:endParaRPr lang="en-GB"/>
        </a:p>
      </dgm:t>
    </dgm:pt>
    <dgm:pt modelId="{6AEBE6BE-8C02-4089-80E0-D47BBF95A160}">
      <dgm:prSet custT="1"/>
      <dgm:spPr/>
      <dgm:t>
        <a:bodyPr anchor="ctr"/>
        <a:lstStyle/>
        <a:p>
          <a:pPr marL="171450" lvl="1" indent="-171450" algn="l" defTabSz="711200">
            <a:lnSpc>
              <a:spcPct val="90000"/>
            </a:lnSpc>
            <a:spcBef>
              <a:spcPct val="0"/>
            </a:spcBef>
            <a:spcAft>
              <a:spcPct val="15000"/>
            </a:spcAft>
            <a:buFontTx/>
            <a:buNone/>
          </a:pPr>
          <a:r>
            <a:rPr lang="en-GB" sz="1600" kern="1200" dirty="0">
              <a:solidFill>
                <a:prstClr val="black">
                  <a:hueOff val="0"/>
                  <a:satOff val="0"/>
                  <a:lumOff val="0"/>
                  <a:alphaOff val="0"/>
                </a:prstClr>
              </a:solidFill>
              <a:latin typeface="Calibri" panose="020F0502020204030204"/>
              <a:ea typeface="+mn-ea"/>
              <a:cs typeface="+mn-cs"/>
            </a:rPr>
            <a:t>   </a:t>
          </a:r>
        </a:p>
      </dgm:t>
    </dgm:pt>
    <dgm:pt modelId="{1C7283E9-6870-43B3-9D0A-DA3ED6D081BE}" type="parTrans" cxnId="{F24B5B9E-DCC6-4B88-AF0A-BA667903C90B}">
      <dgm:prSet/>
      <dgm:spPr/>
      <dgm:t>
        <a:bodyPr/>
        <a:lstStyle/>
        <a:p>
          <a:endParaRPr lang="en-GB"/>
        </a:p>
      </dgm:t>
    </dgm:pt>
    <dgm:pt modelId="{B1278F27-0DC4-4F1C-8418-ADACE4A7A91D}" type="sibTrans" cxnId="{F24B5B9E-DCC6-4B88-AF0A-BA667903C90B}">
      <dgm:prSet/>
      <dgm:spPr/>
      <dgm:t>
        <a:bodyPr/>
        <a:lstStyle/>
        <a:p>
          <a:endParaRPr lang="en-GB"/>
        </a:p>
      </dgm:t>
    </dgm:pt>
    <dgm:pt modelId="{F35F6BE3-2B52-454D-8A60-5066A831360B}">
      <dgm:prSet custT="1"/>
      <dgm:spPr/>
      <dgm:t>
        <a:bodyPr/>
        <a:lstStyle/>
        <a:p>
          <a:pPr>
            <a:buNone/>
          </a:pPr>
          <a:r>
            <a:rPr lang="en-GB" sz="1600" kern="1200" dirty="0">
              <a:solidFill>
                <a:prstClr val="black">
                  <a:hueOff val="0"/>
                  <a:satOff val="0"/>
                  <a:lumOff val="0"/>
                  <a:alphaOff val="0"/>
                </a:prstClr>
              </a:solidFill>
              <a:latin typeface="Calibri" panose="020F0502020204030204"/>
              <a:ea typeface="+mn-ea"/>
              <a:cs typeface="+mn-cs"/>
            </a:rPr>
            <a:t>   A positive ethos is deliberately cultivated by Ministers, the media, professionals and public.  Power imbalances are minimized</a:t>
          </a:r>
        </a:p>
      </dgm:t>
    </dgm:pt>
    <dgm:pt modelId="{6E7F2286-6F5D-4604-8FFB-5F2A9A053B9D}" type="parTrans" cxnId="{48ACFDD2-F6A7-4451-BD55-D4080A4B7DAE}">
      <dgm:prSet/>
      <dgm:spPr/>
      <dgm:t>
        <a:bodyPr/>
        <a:lstStyle/>
        <a:p>
          <a:endParaRPr lang="en-GB"/>
        </a:p>
      </dgm:t>
    </dgm:pt>
    <dgm:pt modelId="{5742840A-B43D-4DF2-A180-4976BF0D7B96}" type="sibTrans" cxnId="{48ACFDD2-F6A7-4451-BD55-D4080A4B7DAE}">
      <dgm:prSet/>
      <dgm:spPr/>
      <dgm:t>
        <a:bodyPr/>
        <a:lstStyle/>
        <a:p>
          <a:endParaRPr lang="en-GB"/>
        </a:p>
      </dgm:t>
    </dgm:pt>
    <dgm:pt modelId="{61145E83-16C6-43B4-9B83-2FC40DB52D4F}">
      <dgm:prSet custT="1"/>
      <dgm:spPr/>
      <dgm:t>
        <a:bodyPr/>
        <a:lstStyle/>
        <a:p>
          <a:pPr marL="171450" lvl="1" indent="-171450" algn="l" defTabSz="711200">
            <a:lnSpc>
              <a:spcPct val="90000"/>
            </a:lnSpc>
            <a:spcBef>
              <a:spcPct val="0"/>
            </a:spcBef>
            <a:spcAft>
              <a:spcPct val="15000"/>
            </a:spcAft>
            <a:buNone/>
          </a:pPr>
          <a:r>
            <a:rPr lang="en-GB" sz="1600" kern="1200" dirty="0">
              <a:solidFill>
                <a:prstClr val="black">
                  <a:hueOff val="0"/>
                  <a:satOff val="0"/>
                  <a:lumOff val="0"/>
                  <a:alphaOff val="0"/>
                </a:prstClr>
              </a:solidFill>
              <a:latin typeface="Calibri" panose="020F0502020204030204"/>
              <a:ea typeface="+mn-ea"/>
              <a:cs typeface="+mn-cs"/>
            </a:rPr>
            <a:t>   Coordination of resources and solutions for efficiency, equality of access, cost-effectiveness, economies of scale. Alignment of incentives</a:t>
          </a:r>
        </a:p>
      </dgm:t>
    </dgm:pt>
    <dgm:pt modelId="{D1C3E8F6-B0E0-4329-97FD-CB711105CCA8}" type="parTrans" cxnId="{2D91A351-30A3-499D-A7FB-8D17122B74DC}">
      <dgm:prSet/>
      <dgm:spPr/>
      <dgm:t>
        <a:bodyPr/>
        <a:lstStyle/>
        <a:p>
          <a:endParaRPr lang="en-GB"/>
        </a:p>
      </dgm:t>
    </dgm:pt>
    <dgm:pt modelId="{EA4FAC4B-43A6-44FB-8DC5-703846187CEC}" type="sibTrans" cxnId="{2D91A351-30A3-499D-A7FB-8D17122B74DC}">
      <dgm:prSet/>
      <dgm:spPr/>
      <dgm:t>
        <a:bodyPr/>
        <a:lstStyle/>
        <a:p>
          <a:endParaRPr lang="en-GB"/>
        </a:p>
      </dgm:t>
    </dgm:pt>
    <dgm:pt modelId="{4BB89E6E-1A67-4A78-805A-1E4AC2A36F40}">
      <dgm:prSet custT="1"/>
      <dgm:spPr/>
      <dgm:t>
        <a:bodyPr anchor="ctr"/>
        <a:lstStyle/>
        <a:p>
          <a:pPr marL="171450" lvl="1" indent="-171450" algn="l" defTabSz="711200">
            <a:lnSpc>
              <a:spcPct val="90000"/>
            </a:lnSpc>
            <a:spcBef>
              <a:spcPct val="0"/>
            </a:spcBef>
            <a:spcAft>
              <a:spcPct val="15000"/>
            </a:spcAft>
            <a:buFontTx/>
            <a:buNone/>
          </a:pPr>
          <a:r>
            <a:rPr lang="en-GB" sz="1600" kern="1200" dirty="0">
              <a:solidFill>
                <a:prstClr val="black">
                  <a:hueOff val="0"/>
                  <a:satOff val="0"/>
                  <a:lumOff val="0"/>
                  <a:alphaOff val="0"/>
                </a:prstClr>
              </a:solidFill>
              <a:latin typeface="Calibri" panose="020F0502020204030204"/>
              <a:ea typeface="+mn-ea"/>
              <a:cs typeface="+mn-cs"/>
            </a:rPr>
            <a:t>   Professional development is a priority, focused on accurate self-evaluation, honest feedback and sharing of evidence-informed practice </a:t>
          </a:r>
        </a:p>
      </dgm:t>
    </dgm:pt>
    <dgm:pt modelId="{17F17E2D-4721-4BA0-8423-32A1BA162318}" type="parTrans" cxnId="{48EDF56F-DF28-4E32-AFE3-C13D143BC953}">
      <dgm:prSet/>
      <dgm:spPr/>
      <dgm:t>
        <a:bodyPr/>
        <a:lstStyle/>
        <a:p>
          <a:endParaRPr lang="en-GB"/>
        </a:p>
      </dgm:t>
    </dgm:pt>
    <dgm:pt modelId="{EDE5BCAB-3C21-4CAE-ACED-61CD6BD280E5}" type="sibTrans" cxnId="{48EDF56F-DF28-4E32-AFE3-C13D143BC953}">
      <dgm:prSet/>
      <dgm:spPr/>
      <dgm:t>
        <a:bodyPr/>
        <a:lstStyle/>
        <a:p>
          <a:endParaRPr lang="en-GB"/>
        </a:p>
      </dgm:t>
    </dgm:pt>
    <dgm:pt modelId="{F8E871A1-51D0-41A7-8256-0A7BF190163F}">
      <dgm:prSet/>
      <dgm:spPr/>
      <dgm:t>
        <a:bodyPr anchor="ctr"/>
        <a:lstStyle/>
        <a:p>
          <a:pPr marL="114300" lvl="1" indent="0" algn="l" defTabSz="533400">
            <a:lnSpc>
              <a:spcPct val="90000"/>
            </a:lnSpc>
            <a:spcBef>
              <a:spcPct val="0"/>
            </a:spcBef>
            <a:spcAft>
              <a:spcPct val="15000"/>
            </a:spcAft>
            <a:buFontTx/>
            <a:buNone/>
          </a:pPr>
          <a:endParaRPr lang="en-GB" sz="1200" kern="1200" dirty="0"/>
        </a:p>
      </dgm:t>
    </dgm:pt>
    <dgm:pt modelId="{5B90A3E9-2382-44A2-AF7F-1B8A85B865A2}" type="sibTrans" cxnId="{E3C5CEF2-BFD2-439A-9B05-434D7301E892}">
      <dgm:prSet/>
      <dgm:spPr/>
      <dgm:t>
        <a:bodyPr/>
        <a:lstStyle/>
        <a:p>
          <a:endParaRPr lang="en-GB"/>
        </a:p>
      </dgm:t>
    </dgm:pt>
    <dgm:pt modelId="{AA516A8F-07C5-4F3C-98B9-1DF4391271C0}" type="parTrans" cxnId="{E3C5CEF2-BFD2-439A-9B05-434D7301E892}">
      <dgm:prSet/>
      <dgm:spPr/>
      <dgm:t>
        <a:bodyPr/>
        <a:lstStyle/>
        <a:p>
          <a:endParaRPr lang="en-GB"/>
        </a:p>
      </dgm:t>
    </dgm:pt>
    <dgm:pt modelId="{EF8F16A2-BDC2-4EF0-9B13-04B53B40E5BA}" type="pres">
      <dgm:prSet presAssocID="{4971155B-5D75-46AD-969E-A2F98201036A}" presName="Name0" presStyleCnt="0">
        <dgm:presLayoutVars>
          <dgm:dir/>
          <dgm:animLvl val="lvl"/>
          <dgm:resizeHandles/>
        </dgm:presLayoutVars>
      </dgm:prSet>
      <dgm:spPr/>
    </dgm:pt>
    <dgm:pt modelId="{A5407D46-72D5-4B9A-991F-BB0708B64DEE}" type="pres">
      <dgm:prSet presAssocID="{AD7B8492-CA33-4853-97E3-EC2D195A0C8F}" presName="linNode" presStyleCnt="0"/>
      <dgm:spPr/>
    </dgm:pt>
    <dgm:pt modelId="{B6162755-59D2-4A33-A41F-13D3761CC9B3}" type="pres">
      <dgm:prSet presAssocID="{AD7B8492-CA33-4853-97E3-EC2D195A0C8F}" presName="parentShp" presStyleLbl="node1" presStyleIdx="0" presStyleCnt="6">
        <dgm:presLayoutVars>
          <dgm:bulletEnabled val="1"/>
        </dgm:presLayoutVars>
      </dgm:prSet>
      <dgm:spPr>
        <a:prstGeom prst="rect">
          <a:avLst/>
        </a:prstGeom>
      </dgm:spPr>
    </dgm:pt>
    <dgm:pt modelId="{33287929-3EA8-40E6-9EE4-C8674DE141A4}" type="pres">
      <dgm:prSet presAssocID="{AD7B8492-CA33-4853-97E3-EC2D195A0C8F}" presName="childShp" presStyleLbl="bgAccFollowNode1" presStyleIdx="0" presStyleCnt="6">
        <dgm:presLayoutVars>
          <dgm:bulletEnabled val="1"/>
        </dgm:presLayoutVars>
      </dgm:prSet>
      <dgm:spPr>
        <a:prstGeom prst="rect">
          <a:avLst/>
        </a:prstGeom>
      </dgm:spPr>
    </dgm:pt>
    <dgm:pt modelId="{7DA0A96D-38D4-41D6-B0F1-30FAD2D4EA71}" type="pres">
      <dgm:prSet presAssocID="{78598D3F-60FE-4618-B9FD-5141AA000955}" presName="spacing" presStyleCnt="0"/>
      <dgm:spPr/>
    </dgm:pt>
    <dgm:pt modelId="{1498D779-E731-419D-BE31-B7B670F78F87}" type="pres">
      <dgm:prSet presAssocID="{9A4BB992-1D4D-4AF5-A7D5-A04BB92C1EC0}" presName="linNode" presStyleCnt="0"/>
      <dgm:spPr/>
    </dgm:pt>
    <dgm:pt modelId="{FF2041CE-9B3B-4FAD-88A0-5F3416553813}" type="pres">
      <dgm:prSet presAssocID="{9A4BB992-1D4D-4AF5-A7D5-A04BB92C1EC0}" presName="parentShp" presStyleLbl="node1" presStyleIdx="1" presStyleCnt="6">
        <dgm:presLayoutVars>
          <dgm:bulletEnabled val="1"/>
        </dgm:presLayoutVars>
      </dgm:prSet>
      <dgm:spPr>
        <a:prstGeom prst="homePlate">
          <a:avLst/>
        </a:prstGeom>
      </dgm:spPr>
    </dgm:pt>
    <dgm:pt modelId="{B3C627BF-A337-4944-8811-F16D1B6F057B}" type="pres">
      <dgm:prSet presAssocID="{9A4BB992-1D4D-4AF5-A7D5-A04BB92C1EC0}" presName="childShp" presStyleLbl="bgAccFollowNode1" presStyleIdx="1" presStyleCnt="6">
        <dgm:presLayoutVars>
          <dgm:bulletEnabled val="1"/>
        </dgm:presLayoutVars>
      </dgm:prSet>
      <dgm:spPr>
        <a:prstGeom prst="roundRect">
          <a:avLst/>
        </a:prstGeom>
      </dgm:spPr>
    </dgm:pt>
    <dgm:pt modelId="{BD65CC60-17EB-45DD-B6A1-748726245097}" type="pres">
      <dgm:prSet presAssocID="{66D18F8C-895F-4CF8-B0A1-87D58495B924}" presName="spacing" presStyleCnt="0"/>
      <dgm:spPr/>
    </dgm:pt>
    <dgm:pt modelId="{5E5D50D9-18F2-442C-BAA3-7943B5062AAB}" type="pres">
      <dgm:prSet presAssocID="{AB2A0018-20B9-4A2E-9879-8AD37E3F6AC3}" presName="linNode" presStyleCnt="0"/>
      <dgm:spPr/>
    </dgm:pt>
    <dgm:pt modelId="{C2566FEF-5396-4D59-B8B8-CB74C13D5308}" type="pres">
      <dgm:prSet presAssocID="{AB2A0018-20B9-4A2E-9879-8AD37E3F6AC3}" presName="parentShp" presStyleLbl="node1" presStyleIdx="2" presStyleCnt="6">
        <dgm:presLayoutVars>
          <dgm:bulletEnabled val="1"/>
        </dgm:presLayoutVars>
      </dgm:prSet>
      <dgm:spPr>
        <a:prstGeom prst="homePlate">
          <a:avLst/>
        </a:prstGeom>
      </dgm:spPr>
    </dgm:pt>
    <dgm:pt modelId="{C61F818E-318B-40E1-9A7E-BEE4D9F2124D}" type="pres">
      <dgm:prSet presAssocID="{AB2A0018-20B9-4A2E-9879-8AD37E3F6AC3}" presName="childShp" presStyleLbl="bgAccFollowNode1" presStyleIdx="2" presStyleCnt="6">
        <dgm:presLayoutVars>
          <dgm:bulletEnabled val="1"/>
        </dgm:presLayoutVars>
      </dgm:prSet>
      <dgm:spPr>
        <a:prstGeom prst="roundRect">
          <a:avLst/>
        </a:prstGeom>
      </dgm:spPr>
    </dgm:pt>
    <dgm:pt modelId="{4E216503-56FF-4797-A157-EE6249197AC7}" type="pres">
      <dgm:prSet presAssocID="{D3E6A788-56BD-4CF7-8415-82FF9D1B53C7}" presName="spacing" presStyleCnt="0"/>
      <dgm:spPr/>
    </dgm:pt>
    <dgm:pt modelId="{143427DC-06AB-42CC-B59A-757175E81129}" type="pres">
      <dgm:prSet presAssocID="{5FBFE090-2672-4DBA-8306-25E7E2B975ED}" presName="linNode" presStyleCnt="0"/>
      <dgm:spPr/>
    </dgm:pt>
    <dgm:pt modelId="{4D4DE877-9768-468A-B9FE-B2DE6D4A421B}" type="pres">
      <dgm:prSet presAssocID="{5FBFE090-2672-4DBA-8306-25E7E2B975ED}" presName="parentShp" presStyleLbl="node1" presStyleIdx="3" presStyleCnt="6">
        <dgm:presLayoutVars>
          <dgm:bulletEnabled val="1"/>
        </dgm:presLayoutVars>
      </dgm:prSet>
      <dgm:spPr>
        <a:prstGeom prst="homePlate">
          <a:avLst/>
        </a:prstGeom>
      </dgm:spPr>
    </dgm:pt>
    <dgm:pt modelId="{B3AD9FA7-1E22-44C5-AE22-F36BF4402240}" type="pres">
      <dgm:prSet presAssocID="{5FBFE090-2672-4DBA-8306-25E7E2B975ED}" presName="childShp" presStyleLbl="bgAccFollowNode1" presStyleIdx="3" presStyleCnt="6">
        <dgm:presLayoutVars>
          <dgm:bulletEnabled val="1"/>
        </dgm:presLayoutVars>
      </dgm:prSet>
      <dgm:spPr>
        <a:prstGeom prst="roundRect">
          <a:avLst/>
        </a:prstGeom>
      </dgm:spPr>
    </dgm:pt>
    <dgm:pt modelId="{AF306019-B2D7-4809-B59E-12F815480BBF}" type="pres">
      <dgm:prSet presAssocID="{AACBC0C5-A581-4133-B386-90D64CC15743}" presName="spacing" presStyleCnt="0"/>
      <dgm:spPr/>
    </dgm:pt>
    <dgm:pt modelId="{CAA972C2-BB7B-4F22-99BF-FA33CD3EC614}" type="pres">
      <dgm:prSet presAssocID="{3E65EA47-8F36-40E5-9799-A48889F8C9A6}" presName="linNode" presStyleCnt="0"/>
      <dgm:spPr/>
    </dgm:pt>
    <dgm:pt modelId="{87E417FF-64A8-4041-A8F2-43AF731BC352}" type="pres">
      <dgm:prSet presAssocID="{3E65EA47-8F36-40E5-9799-A48889F8C9A6}" presName="parentShp" presStyleLbl="node1" presStyleIdx="4" presStyleCnt="6">
        <dgm:presLayoutVars>
          <dgm:bulletEnabled val="1"/>
        </dgm:presLayoutVars>
      </dgm:prSet>
      <dgm:spPr>
        <a:prstGeom prst="homePlate">
          <a:avLst/>
        </a:prstGeom>
      </dgm:spPr>
    </dgm:pt>
    <dgm:pt modelId="{FCC9B8D6-FDE3-4BEB-851D-F2E639912D5B}" type="pres">
      <dgm:prSet presAssocID="{3E65EA47-8F36-40E5-9799-A48889F8C9A6}" presName="childShp" presStyleLbl="bgAccFollowNode1" presStyleIdx="4" presStyleCnt="6">
        <dgm:presLayoutVars>
          <dgm:bulletEnabled val="1"/>
        </dgm:presLayoutVars>
      </dgm:prSet>
      <dgm:spPr>
        <a:prstGeom prst="roundRect">
          <a:avLst/>
        </a:prstGeom>
      </dgm:spPr>
    </dgm:pt>
    <dgm:pt modelId="{B2C5B3EF-9A21-41B7-BAC9-37F1A591F13E}" type="pres">
      <dgm:prSet presAssocID="{7A07BE29-BC48-4247-987C-344A8AD8CEC3}" presName="spacing" presStyleCnt="0"/>
      <dgm:spPr/>
    </dgm:pt>
    <dgm:pt modelId="{C937D132-BC40-42E5-BA56-35CE3271D1DC}" type="pres">
      <dgm:prSet presAssocID="{BE852F4D-6A62-4262-AD0D-E42FD427A2B0}" presName="linNode" presStyleCnt="0"/>
      <dgm:spPr/>
    </dgm:pt>
    <dgm:pt modelId="{436A3135-52FD-4DAB-BA2E-62F7740FEBF1}" type="pres">
      <dgm:prSet presAssocID="{BE852F4D-6A62-4262-AD0D-E42FD427A2B0}" presName="parentShp" presStyleLbl="node1" presStyleIdx="5" presStyleCnt="6">
        <dgm:presLayoutVars>
          <dgm:bulletEnabled val="1"/>
        </dgm:presLayoutVars>
      </dgm:prSet>
      <dgm:spPr>
        <a:prstGeom prst="homePlate">
          <a:avLst/>
        </a:prstGeom>
      </dgm:spPr>
    </dgm:pt>
    <dgm:pt modelId="{205AD644-0432-408B-8614-E7D09579CA91}" type="pres">
      <dgm:prSet presAssocID="{BE852F4D-6A62-4262-AD0D-E42FD427A2B0}" presName="childShp" presStyleLbl="bgAccFollowNode1" presStyleIdx="5" presStyleCnt="6">
        <dgm:presLayoutVars>
          <dgm:bulletEnabled val="1"/>
        </dgm:presLayoutVars>
      </dgm:prSet>
      <dgm:spPr>
        <a:prstGeom prst="roundRect">
          <a:avLst/>
        </a:prstGeom>
      </dgm:spPr>
    </dgm:pt>
  </dgm:ptLst>
  <dgm:cxnLst>
    <dgm:cxn modelId="{7675DC0A-4A9E-48A9-AF33-4FFB5AAD9523}" srcId="{4971155B-5D75-46AD-969E-A2F98201036A}" destId="{3E65EA47-8F36-40E5-9799-A48889F8C9A6}" srcOrd="4" destOrd="0" parTransId="{3AB1A406-C19D-4381-AC73-3F944EB02B4B}" sibTransId="{7A07BE29-BC48-4247-987C-344A8AD8CEC3}"/>
    <dgm:cxn modelId="{2E287A11-2872-49E0-BA6B-9158DC3620B9}" type="presOf" srcId="{5FBFE090-2672-4DBA-8306-25E7E2B975ED}" destId="{4D4DE877-9768-468A-B9FE-B2DE6D4A421B}" srcOrd="0" destOrd="0" presId="urn:microsoft.com/office/officeart/2005/8/layout/vList6"/>
    <dgm:cxn modelId="{21A29511-B125-46E3-80DC-D54C4CA87848}" type="presOf" srcId="{6AEBE6BE-8C02-4089-80E0-D47BBF95A160}" destId="{B3AD9FA7-1E22-44C5-AE22-F36BF4402240}" srcOrd="0" destOrd="0" presId="urn:microsoft.com/office/officeart/2005/8/layout/vList6"/>
    <dgm:cxn modelId="{F46AFA15-C096-40B7-A39B-81E6E5C271AC}" type="presOf" srcId="{4971155B-5D75-46AD-969E-A2F98201036A}" destId="{EF8F16A2-BDC2-4EF0-9B13-04B53B40E5BA}" srcOrd="0" destOrd="0" presId="urn:microsoft.com/office/officeart/2005/8/layout/vList6"/>
    <dgm:cxn modelId="{83194331-7344-452C-A264-F292BC8FC0A0}" srcId="{9A4BB992-1D4D-4AF5-A7D5-A04BB92C1EC0}" destId="{E226D214-9927-40E2-8990-6EA7EDB4958B}" srcOrd="0" destOrd="0" parTransId="{59462AA6-2981-4BF5-9532-974E5D75308F}" sibTransId="{2F2B5AB0-95B1-4D30-858D-A9D1B62F2EC7}"/>
    <dgm:cxn modelId="{F5780835-BBE1-44C7-BA74-A72882B0A7D6}" type="presOf" srcId="{F8E871A1-51D0-41A7-8256-0A7BF190163F}" destId="{B3AD9FA7-1E22-44C5-AE22-F36BF4402240}" srcOrd="0" destOrd="2" presId="urn:microsoft.com/office/officeart/2005/8/layout/vList6"/>
    <dgm:cxn modelId="{65DBA436-34E2-44C0-84D2-40BDB271AA97}" type="presOf" srcId="{61145E83-16C6-43B4-9B83-2FC40DB52D4F}" destId="{205AD644-0432-408B-8614-E7D09579CA91}" srcOrd="0" destOrd="0" presId="urn:microsoft.com/office/officeart/2005/8/layout/vList6"/>
    <dgm:cxn modelId="{0957B443-D73C-4C7E-BC72-14C9DCC1517C}" type="presOf" srcId="{BE852F4D-6A62-4262-AD0D-E42FD427A2B0}" destId="{436A3135-52FD-4DAB-BA2E-62F7740FEBF1}" srcOrd="0" destOrd="0" presId="urn:microsoft.com/office/officeart/2005/8/layout/vList6"/>
    <dgm:cxn modelId="{FD98104A-A8BB-421A-9F8A-E79D793D1548}" type="presOf" srcId="{AD7B8492-CA33-4853-97E3-EC2D195A0C8F}" destId="{B6162755-59D2-4A33-A41F-13D3761CC9B3}" srcOrd="0" destOrd="0" presId="urn:microsoft.com/office/officeart/2005/8/layout/vList6"/>
    <dgm:cxn modelId="{2D91A351-30A3-499D-A7FB-8D17122B74DC}" srcId="{BE852F4D-6A62-4262-AD0D-E42FD427A2B0}" destId="{61145E83-16C6-43B4-9B83-2FC40DB52D4F}" srcOrd="0" destOrd="0" parTransId="{D1C3E8F6-B0E0-4329-97FD-CB711105CCA8}" sibTransId="{EA4FAC4B-43A6-44FB-8DC5-703846187CEC}"/>
    <dgm:cxn modelId="{67B3B153-AC64-466A-9A38-4BAFA322DE2D}" srcId="{4971155B-5D75-46AD-969E-A2F98201036A}" destId="{AD7B8492-CA33-4853-97E3-EC2D195A0C8F}" srcOrd="0" destOrd="0" parTransId="{1FC39252-A5A8-4D73-A9C3-B1B0031C5F18}" sibTransId="{78598D3F-60FE-4618-B9FD-5141AA000955}"/>
    <dgm:cxn modelId="{105FEB54-53B4-4EFF-8E43-B547C01D5DA7}" srcId="{AD7B8492-CA33-4853-97E3-EC2D195A0C8F}" destId="{980C4D34-2A86-41D4-867D-5CBD71D8B197}" srcOrd="0" destOrd="0" parTransId="{2C95C506-0D91-4AD6-8BBF-959D3FFA389C}" sibTransId="{411D9B7B-C028-4AAF-BDD3-9EF32AFE2FC2}"/>
    <dgm:cxn modelId="{6D57926A-483F-41D5-AA9F-35FD5DECA60E}" type="presOf" srcId="{AB2A0018-20B9-4A2E-9879-8AD37E3F6AC3}" destId="{C2566FEF-5396-4D59-B8B8-CB74C13D5308}" srcOrd="0" destOrd="0" presId="urn:microsoft.com/office/officeart/2005/8/layout/vList6"/>
    <dgm:cxn modelId="{53BA026F-1AD9-4891-B3F7-07283F77403C}" srcId="{4971155B-5D75-46AD-969E-A2F98201036A}" destId="{9A4BB992-1D4D-4AF5-A7D5-A04BB92C1EC0}" srcOrd="1" destOrd="0" parTransId="{5CDBAD16-E410-4A3D-B418-BE944F28C1AD}" sibTransId="{66D18F8C-895F-4CF8-B0A1-87D58495B924}"/>
    <dgm:cxn modelId="{48EDF56F-DF28-4E32-AFE3-C13D143BC953}" srcId="{5FBFE090-2672-4DBA-8306-25E7E2B975ED}" destId="{4BB89E6E-1A67-4A78-805A-1E4AC2A36F40}" srcOrd="1" destOrd="0" parTransId="{17F17E2D-4721-4BA0-8423-32A1BA162318}" sibTransId="{EDE5BCAB-3C21-4CAE-ACED-61CD6BD280E5}"/>
    <dgm:cxn modelId="{CC8E7484-FFDA-40D6-B9A2-AB420CA3E559}" srcId="{4971155B-5D75-46AD-969E-A2F98201036A}" destId="{BE852F4D-6A62-4262-AD0D-E42FD427A2B0}" srcOrd="5" destOrd="0" parTransId="{A53F0C93-465E-484E-A6E8-E6826C9625DB}" sibTransId="{6254D1E6-A56E-4465-A831-3FD5AC849862}"/>
    <dgm:cxn modelId="{A25F2E8D-99FA-42A8-8AD2-63E863521E27}" type="presOf" srcId="{E226D214-9927-40E2-8990-6EA7EDB4958B}" destId="{B3C627BF-A337-4944-8811-F16D1B6F057B}" srcOrd="0" destOrd="0" presId="urn:microsoft.com/office/officeart/2005/8/layout/vList6"/>
    <dgm:cxn modelId="{3E2A688D-8EBF-4682-BF30-887D27082D17}" type="presOf" srcId="{93E1C538-16A2-4178-9EF8-53F66615E3A1}" destId="{C61F818E-318B-40E1-9A7E-BEE4D9F2124D}" srcOrd="0" destOrd="0" presId="urn:microsoft.com/office/officeart/2005/8/layout/vList6"/>
    <dgm:cxn modelId="{1E511B8E-B938-4EDE-983B-7ADB4CAE3026}" type="presOf" srcId="{F35F6BE3-2B52-454D-8A60-5066A831360B}" destId="{FCC9B8D6-FDE3-4BEB-851D-F2E639912D5B}" srcOrd="0" destOrd="0" presId="urn:microsoft.com/office/officeart/2005/8/layout/vList6"/>
    <dgm:cxn modelId="{D77C0F90-49DF-4F21-9A07-A5EA2EDF8137}" type="presOf" srcId="{3E65EA47-8F36-40E5-9799-A48889F8C9A6}" destId="{87E417FF-64A8-4041-A8F2-43AF731BC352}" srcOrd="0" destOrd="0" presId="urn:microsoft.com/office/officeart/2005/8/layout/vList6"/>
    <dgm:cxn modelId="{F24B5B9E-DCC6-4B88-AF0A-BA667903C90B}" srcId="{5FBFE090-2672-4DBA-8306-25E7E2B975ED}" destId="{6AEBE6BE-8C02-4089-80E0-D47BBF95A160}" srcOrd="0" destOrd="0" parTransId="{1C7283E9-6870-43B3-9D0A-DA3ED6D081BE}" sibTransId="{B1278F27-0DC4-4F1C-8418-ADACE4A7A91D}"/>
    <dgm:cxn modelId="{3481E9B8-FC2C-4850-8051-E72A475B6ABF}" type="presOf" srcId="{980C4D34-2A86-41D4-867D-5CBD71D8B197}" destId="{33287929-3EA8-40E6-9EE4-C8674DE141A4}" srcOrd="0" destOrd="0" presId="urn:microsoft.com/office/officeart/2005/8/layout/vList6"/>
    <dgm:cxn modelId="{51539EBA-9D68-43D9-B930-00DD03F94E01}" srcId="{AB2A0018-20B9-4A2E-9879-8AD37E3F6AC3}" destId="{93E1C538-16A2-4178-9EF8-53F66615E3A1}" srcOrd="0" destOrd="0" parTransId="{7390E387-74C5-4DBE-9CFB-521ADF1B4A1E}" sibTransId="{971FC6A0-C456-464C-BD20-F4D6BF79F8EE}"/>
    <dgm:cxn modelId="{394926C0-62C2-47B8-86F4-F0DC13E1FA9E}" type="presOf" srcId="{4BB89E6E-1A67-4A78-805A-1E4AC2A36F40}" destId="{B3AD9FA7-1E22-44C5-AE22-F36BF4402240}" srcOrd="0" destOrd="1" presId="urn:microsoft.com/office/officeart/2005/8/layout/vList6"/>
    <dgm:cxn modelId="{BB6181C6-9A39-4605-8CEF-AA8A10903F6D}" srcId="{4971155B-5D75-46AD-969E-A2F98201036A}" destId="{AB2A0018-20B9-4A2E-9879-8AD37E3F6AC3}" srcOrd="2" destOrd="0" parTransId="{54E5A72F-37B9-4256-867F-4C41F1AC4E80}" sibTransId="{D3E6A788-56BD-4CF7-8415-82FF9D1B53C7}"/>
    <dgm:cxn modelId="{6791EBD2-D3A6-42DA-9AAE-1D6ABAFA6DDE}" type="presOf" srcId="{9A4BB992-1D4D-4AF5-A7D5-A04BB92C1EC0}" destId="{FF2041CE-9B3B-4FAD-88A0-5F3416553813}" srcOrd="0" destOrd="0" presId="urn:microsoft.com/office/officeart/2005/8/layout/vList6"/>
    <dgm:cxn modelId="{48ACFDD2-F6A7-4451-BD55-D4080A4B7DAE}" srcId="{3E65EA47-8F36-40E5-9799-A48889F8C9A6}" destId="{F35F6BE3-2B52-454D-8A60-5066A831360B}" srcOrd="0" destOrd="0" parTransId="{6E7F2286-6F5D-4604-8FFB-5F2A9A053B9D}" sibTransId="{5742840A-B43D-4DF2-A180-4976BF0D7B96}"/>
    <dgm:cxn modelId="{E3C5CEF2-BFD2-439A-9B05-434D7301E892}" srcId="{5FBFE090-2672-4DBA-8306-25E7E2B975ED}" destId="{F8E871A1-51D0-41A7-8256-0A7BF190163F}" srcOrd="2" destOrd="0" parTransId="{AA516A8F-07C5-4F3C-98B9-1DF4391271C0}" sibTransId="{5B90A3E9-2382-44A2-AF7F-1B8A85B865A2}"/>
    <dgm:cxn modelId="{9CDA03FE-C3F0-449E-9ADD-49BE91CAC881}" srcId="{4971155B-5D75-46AD-969E-A2F98201036A}" destId="{5FBFE090-2672-4DBA-8306-25E7E2B975ED}" srcOrd="3" destOrd="0" parTransId="{F92D1A80-2DDB-4BEB-86AA-5E41FD338C21}" sibTransId="{AACBC0C5-A581-4133-B386-90D64CC15743}"/>
    <dgm:cxn modelId="{6F15AAF7-40A9-4A92-BA8D-B2B8324DBD3F}" type="presParOf" srcId="{EF8F16A2-BDC2-4EF0-9B13-04B53B40E5BA}" destId="{A5407D46-72D5-4B9A-991F-BB0708B64DEE}" srcOrd="0" destOrd="0" presId="urn:microsoft.com/office/officeart/2005/8/layout/vList6"/>
    <dgm:cxn modelId="{611D0081-0674-41D5-95A8-E3AED6354C04}" type="presParOf" srcId="{A5407D46-72D5-4B9A-991F-BB0708B64DEE}" destId="{B6162755-59D2-4A33-A41F-13D3761CC9B3}" srcOrd="0" destOrd="0" presId="urn:microsoft.com/office/officeart/2005/8/layout/vList6"/>
    <dgm:cxn modelId="{F66CCF6B-590D-4063-80D4-9CCAA521FEE4}" type="presParOf" srcId="{A5407D46-72D5-4B9A-991F-BB0708B64DEE}" destId="{33287929-3EA8-40E6-9EE4-C8674DE141A4}" srcOrd="1" destOrd="0" presId="urn:microsoft.com/office/officeart/2005/8/layout/vList6"/>
    <dgm:cxn modelId="{4F897678-6AAB-45B6-BF96-5377ECD8CCCF}" type="presParOf" srcId="{EF8F16A2-BDC2-4EF0-9B13-04B53B40E5BA}" destId="{7DA0A96D-38D4-41D6-B0F1-30FAD2D4EA71}" srcOrd="1" destOrd="0" presId="urn:microsoft.com/office/officeart/2005/8/layout/vList6"/>
    <dgm:cxn modelId="{91A96C6C-BED7-4E90-8098-182CE6DF1E9A}" type="presParOf" srcId="{EF8F16A2-BDC2-4EF0-9B13-04B53B40E5BA}" destId="{1498D779-E731-419D-BE31-B7B670F78F87}" srcOrd="2" destOrd="0" presId="urn:microsoft.com/office/officeart/2005/8/layout/vList6"/>
    <dgm:cxn modelId="{A1BEAFF6-93D0-43B8-A47A-C40B6031DF79}" type="presParOf" srcId="{1498D779-E731-419D-BE31-B7B670F78F87}" destId="{FF2041CE-9B3B-4FAD-88A0-5F3416553813}" srcOrd="0" destOrd="0" presId="urn:microsoft.com/office/officeart/2005/8/layout/vList6"/>
    <dgm:cxn modelId="{9D0E553D-5274-4057-B9F3-D144C1CFBBA9}" type="presParOf" srcId="{1498D779-E731-419D-BE31-B7B670F78F87}" destId="{B3C627BF-A337-4944-8811-F16D1B6F057B}" srcOrd="1" destOrd="0" presId="urn:microsoft.com/office/officeart/2005/8/layout/vList6"/>
    <dgm:cxn modelId="{F72966C6-C119-4ED4-BAB7-EC775FA4FD74}" type="presParOf" srcId="{EF8F16A2-BDC2-4EF0-9B13-04B53B40E5BA}" destId="{BD65CC60-17EB-45DD-B6A1-748726245097}" srcOrd="3" destOrd="0" presId="urn:microsoft.com/office/officeart/2005/8/layout/vList6"/>
    <dgm:cxn modelId="{64A09602-9EEA-4B82-99EC-3796EBAB74B1}" type="presParOf" srcId="{EF8F16A2-BDC2-4EF0-9B13-04B53B40E5BA}" destId="{5E5D50D9-18F2-442C-BAA3-7943B5062AAB}" srcOrd="4" destOrd="0" presId="urn:microsoft.com/office/officeart/2005/8/layout/vList6"/>
    <dgm:cxn modelId="{0DEAAB00-FF3E-41C8-8527-F76E982AF9A2}" type="presParOf" srcId="{5E5D50D9-18F2-442C-BAA3-7943B5062AAB}" destId="{C2566FEF-5396-4D59-B8B8-CB74C13D5308}" srcOrd="0" destOrd="0" presId="urn:microsoft.com/office/officeart/2005/8/layout/vList6"/>
    <dgm:cxn modelId="{1DB5860E-7A13-4121-935A-5C867ED84BE9}" type="presParOf" srcId="{5E5D50D9-18F2-442C-BAA3-7943B5062AAB}" destId="{C61F818E-318B-40E1-9A7E-BEE4D9F2124D}" srcOrd="1" destOrd="0" presId="urn:microsoft.com/office/officeart/2005/8/layout/vList6"/>
    <dgm:cxn modelId="{202C84CF-6FCF-4DC0-B847-5DB6DB528779}" type="presParOf" srcId="{EF8F16A2-BDC2-4EF0-9B13-04B53B40E5BA}" destId="{4E216503-56FF-4797-A157-EE6249197AC7}" srcOrd="5" destOrd="0" presId="urn:microsoft.com/office/officeart/2005/8/layout/vList6"/>
    <dgm:cxn modelId="{BEBEEB1C-404F-46A5-8313-5C10563794B5}" type="presParOf" srcId="{EF8F16A2-BDC2-4EF0-9B13-04B53B40E5BA}" destId="{143427DC-06AB-42CC-B59A-757175E81129}" srcOrd="6" destOrd="0" presId="urn:microsoft.com/office/officeart/2005/8/layout/vList6"/>
    <dgm:cxn modelId="{2711A50A-4EC6-4882-B030-76FE27F6120F}" type="presParOf" srcId="{143427DC-06AB-42CC-B59A-757175E81129}" destId="{4D4DE877-9768-468A-B9FE-B2DE6D4A421B}" srcOrd="0" destOrd="0" presId="urn:microsoft.com/office/officeart/2005/8/layout/vList6"/>
    <dgm:cxn modelId="{BD1195DD-3059-4925-AC2F-1A4F92C1EDC7}" type="presParOf" srcId="{143427DC-06AB-42CC-B59A-757175E81129}" destId="{B3AD9FA7-1E22-44C5-AE22-F36BF4402240}" srcOrd="1" destOrd="0" presId="urn:microsoft.com/office/officeart/2005/8/layout/vList6"/>
    <dgm:cxn modelId="{439593C3-A495-470D-A911-37335BF08B24}" type="presParOf" srcId="{EF8F16A2-BDC2-4EF0-9B13-04B53B40E5BA}" destId="{AF306019-B2D7-4809-B59E-12F815480BBF}" srcOrd="7" destOrd="0" presId="urn:microsoft.com/office/officeart/2005/8/layout/vList6"/>
    <dgm:cxn modelId="{A4DC987E-A9DA-450E-8765-72E86ADB3239}" type="presParOf" srcId="{EF8F16A2-BDC2-4EF0-9B13-04B53B40E5BA}" destId="{CAA972C2-BB7B-4F22-99BF-FA33CD3EC614}" srcOrd="8" destOrd="0" presId="urn:microsoft.com/office/officeart/2005/8/layout/vList6"/>
    <dgm:cxn modelId="{C95F398F-89C7-46B8-9EC8-BA3A335783C0}" type="presParOf" srcId="{CAA972C2-BB7B-4F22-99BF-FA33CD3EC614}" destId="{87E417FF-64A8-4041-A8F2-43AF731BC352}" srcOrd="0" destOrd="0" presId="urn:microsoft.com/office/officeart/2005/8/layout/vList6"/>
    <dgm:cxn modelId="{D15603EE-A194-4852-AAF7-0AB8DFDF4CBD}" type="presParOf" srcId="{CAA972C2-BB7B-4F22-99BF-FA33CD3EC614}" destId="{FCC9B8D6-FDE3-4BEB-851D-F2E639912D5B}" srcOrd="1" destOrd="0" presId="urn:microsoft.com/office/officeart/2005/8/layout/vList6"/>
    <dgm:cxn modelId="{0A04D1AE-1F8B-40D2-A332-6197DC953040}" type="presParOf" srcId="{EF8F16A2-BDC2-4EF0-9B13-04B53B40E5BA}" destId="{B2C5B3EF-9A21-41B7-BAC9-37F1A591F13E}" srcOrd="9" destOrd="0" presId="urn:microsoft.com/office/officeart/2005/8/layout/vList6"/>
    <dgm:cxn modelId="{0D6C9679-080B-491E-A715-639E63F9EA84}" type="presParOf" srcId="{EF8F16A2-BDC2-4EF0-9B13-04B53B40E5BA}" destId="{C937D132-BC40-42E5-BA56-35CE3271D1DC}" srcOrd="10" destOrd="0" presId="urn:microsoft.com/office/officeart/2005/8/layout/vList6"/>
    <dgm:cxn modelId="{F1D2ABAB-0197-4341-937E-C8FCB0618B64}" type="presParOf" srcId="{C937D132-BC40-42E5-BA56-35CE3271D1DC}" destId="{436A3135-52FD-4DAB-BA2E-62F7740FEBF1}" srcOrd="0" destOrd="0" presId="urn:microsoft.com/office/officeart/2005/8/layout/vList6"/>
    <dgm:cxn modelId="{BC5EF0D8-66B8-4A01-AE7B-95BE4548B174}" type="presParOf" srcId="{C937D132-BC40-42E5-BA56-35CE3271D1DC}" destId="{205AD644-0432-408B-8614-E7D09579CA91}" srcOrd="1" destOrd="0" presId="urn:microsoft.com/office/officeart/2005/8/layout/vList6"/>
  </dgm:cxnLst>
  <dgm:bg/>
  <dgm:whole>
    <a:ln w="9525" cap="flat" cmpd="sng" algn="ctr">
      <a:solidFill>
        <a:schemeClr val="tx1"/>
      </a:solid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87929-3EA8-40E6-9EE4-C8674DE141A4}">
      <dsp:nvSpPr>
        <dsp:cNvPr id="0" name=""/>
        <dsp:cNvSpPr/>
      </dsp:nvSpPr>
      <dsp:spPr>
        <a:xfrm>
          <a:off x="3251199" y="661"/>
          <a:ext cx="4876800" cy="833437"/>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155700">
            <a:lnSpc>
              <a:spcPct val="90000"/>
            </a:lnSpc>
            <a:spcBef>
              <a:spcPct val="0"/>
            </a:spcBef>
            <a:spcAft>
              <a:spcPct val="35000"/>
            </a:spcAft>
            <a:buNone/>
          </a:pPr>
          <a:r>
            <a:rPr lang="en-GB" sz="2800" u="sng" kern="1200" dirty="0">
              <a:solidFill>
                <a:prstClr val="black"/>
              </a:solidFill>
              <a:latin typeface="Calibri" panose="020F0502020204030204"/>
              <a:ea typeface="+mn-ea"/>
              <a:cs typeface="+mn-cs"/>
            </a:rPr>
            <a:t>Definition</a:t>
          </a:r>
        </a:p>
      </dsp:txBody>
      <dsp:txXfrm>
        <a:off x="3251199" y="661"/>
        <a:ext cx="4876800" cy="833437"/>
      </dsp:txXfrm>
    </dsp:sp>
    <dsp:sp modelId="{B6162755-59D2-4A33-A41F-13D3761CC9B3}">
      <dsp:nvSpPr>
        <dsp:cNvPr id="0" name=""/>
        <dsp:cNvSpPr/>
      </dsp:nvSpPr>
      <dsp:spPr>
        <a:xfrm>
          <a:off x="0" y="661"/>
          <a:ext cx="3251200" cy="833437"/>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u="sng" kern="1200" dirty="0">
              <a:solidFill>
                <a:schemeClr val="tx1"/>
              </a:solidFill>
            </a:rPr>
            <a:t>Design principle</a:t>
          </a:r>
        </a:p>
      </dsp:txBody>
      <dsp:txXfrm>
        <a:off x="0" y="661"/>
        <a:ext cx="3251200" cy="833437"/>
      </dsp:txXfrm>
    </dsp:sp>
    <dsp:sp modelId="{B3C627BF-A337-4944-8811-F16D1B6F057B}">
      <dsp:nvSpPr>
        <dsp:cNvPr id="0" name=""/>
        <dsp:cNvSpPr/>
      </dsp:nvSpPr>
      <dsp:spPr>
        <a:xfrm>
          <a:off x="3251199" y="917442"/>
          <a:ext cx="4876800" cy="833437"/>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None/>
          </a:pPr>
          <a:r>
            <a:rPr lang="en-GB" sz="1600" kern="1200" dirty="0"/>
            <a:t>    Ministers, regions, localities, individual schools and parents share a vision of the purpose of education and are aligned in collective endeavour</a:t>
          </a:r>
        </a:p>
      </dsp:txBody>
      <dsp:txXfrm>
        <a:off x="3291884" y="958127"/>
        <a:ext cx="4795430" cy="752067"/>
      </dsp:txXfrm>
    </dsp:sp>
    <dsp:sp modelId="{FF2041CE-9B3B-4FAD-88A0-5F3416553813}">
      <dsp:nvSpPr>
        <dsp:cNvPr id="0" name=""/>
        <dsp:cNvSpPr/>
      </dsp:nvSpPr>
      <dsp:spPr>
        <a:xfrm>
          <a:off x="0" y="917442"/>
          <a:ext cx="3251200" cy="833437"/>
        </a:xfrm>
        <a:prstGeom prst="homePlate">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Alignment</a:t>
          </a:r>
        </a:p>
      </dsp:txBody>
      <dsp:txXfrm>
        <a:off x="0" y="917442"/>
        <a:ext cx="3042841" cy="833437"/>
      </dsp:txXfrm>
    </dsp:sp>
    <dsp:sp modelId="{C61F818E-318B-40E1-9A7E-BEE4D9F2124D}">
      <dsp:nvSpPr>
        <dsp:cNvPr id="0" name=""/>
        <dsp:cNvSpPr/>
      </dsp:nvSpPr>
      <dsp:spPr>
        <a:xfrm>
          <a:off x="3251199" y="1834224"/>
          <a:ext cx="4876800" cy="833437"/>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FontTx/>
            <a:buNone/>
          </a:pPr>
          <a:r>
            <a:rPr lang="en-GB" sz="1600" kern="1200" dirty="0">
              <a:solidFill>
                <a:prstClr val="black">
                  <a:hueOff val="0"/>
                  <a:satOff val="0"/>
                  <a:lumOff val="0"/>
                  <a:alphaOff val="0"/>
                </a:prstClr>
              </a:solidFill>
              <a:latin typeface="Calibri" panose="020F0502020204030204"/>
              <a:ea typeface="+mn-ea"/>
              <a:cs typeface="+mn-cs"/>
            </a:rPr>
            <a:t>   Decisions are devolved to the level as close to delivery as consistent with effectiveness</a:t>
          </a:r>
        </a:p>
      </dsp:txBody>
      <dsp:txXfrm>
        <a:off x="3291884" y="1874909"/>
        <a:ext cx="4795430" cy="752067"/>
      </dsp:txXfrm>
    </dsp:sp>
    <dsp:sp modelId="{C2566FEF-5396-4D59-B8B8-CB74C13D5308}">
      <dsp:nvSpPr>
        <dsp:cNvPr id="0" name=""/>
        <dsp:cNvSpPr/>
      </dsp:nvSpPr>
      <dsp:spPr>
        <a:xfrm>
          <a:off x="0" y="1834224"/>
          <a:ext cx="3251200" cy="833437"/>
        </a:xfrm>
        <a:prstGeom prst="homePlate">
          <a:avLst/>
        </a:prstGeom>
        <a:solidFill>
          <a:srgbClr val="00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Subsidiarity</a:t>
          </a:r>
        </a:p>
      </dsp:txBody>
      <dsp:txXfrm>
        <a:off x="0" y="1834224"/>
        <a:ext cx="3042841" cy="833437"/>
      </dsp:txXfrm>
    </dsp:sp>
    <dsp:sp modelId="{B3AD9FA7-1E22-44C5-AE22-F36BF4402240}">
      <dsp:nvSpPr>
        <dsp:cNvPr id="0" name=""/>
        <dsp:cNvSpPr/>
      </dsp:nvSpPr>
      <dsp:spPr>
        <a:xfrm>
          <a:off x="3251199" y="2751005"/>
          <a:ext cx="4876800" cy="833437"/>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FontTx/>
            <a:buNone/>
          </a:pPr>
          <a:r>
            <a:rPr lang="en-GB" sz="1600" kern="1200" dirty="0">
              <a:solidFill>
                <a:prstClr val="black">
                  <a:hueOff val="0"/>
                  <a:satOff val="0"/>
                  <a:lumOff val="0"/>
                  <a:alphaOff val="0"/>
                </a:prstClr>
              </a:solidFill>
              <a:latin typeface="Calibri" panose="020F0502020204030204"/>
              <a:ea typeface="+mn-ea"/>
              <a:cs typeface="+mn-cs"/>
            </a:rPr>
            <a:t>   </a:t>
          </a:r>
        </a:p>
        <a:p>
          <a:pPr marL="171450" lvl="1" indent="-171450" algn="l" defTabSz="711200">
            <a:lnSpc>
              <a:spcPct val="90000"/>
            </a:lnSpc>
            <a:spcBef>
              <a:spcPct val="0"/>
            </a:spcBef>
            <a:spcAft>
              <a:spcPct val="15000"/>
            </a:spcAft>
            <a:buFontTx/>
            <a:buNone/>
          </a:pPr>
          <a:r>
            <a:rPr lang="en-GB" sz="1600" kern="1200" dirty="0">
              <a:solidFill>
                <a:prstClr val="black">
                  <a:hueOff val="0"/>
                  <a:satOff val="0"/>
                  <a:lumOff val="0"/>
                  <a:alphaOff val="0"/>
                </a:prstClr>
              </a:solidFill>
              <a:latin typeface="Calibri" panose="020F0502020204030204"/>
              <a:ea typeface="+mn-ea"/>
              <a:cs typeface="+mn-cs"/>
            </a:rPr>
            <a:t>   Professional development is a priority, focused on accurate self-evaluation, honest feedback and sharing of evidence-informed practice </a:t>
          </a:r>
        </a:p>
        <a:p>
          <a:pPr marL="114300" lvl="1" indent="0" algn="l" defTabSz="533400">
            <a:lnSpc>
              <a:spcPct val="90000"/>
            </a:lnSpc>
            <a:spcBef>
              <a:spcPct val="0"/>
            </a:spcBef>
            <a:spcAft>
              <a:spcPct val="15000"/>
            </a:spcAft>
            <a:buFontTx/>
            <a:buNone/>
          </a:pPr>
          <a:endParaRPr lang="en-GB" sz="1200" kern="1200" dirty="0"/>
        </a:p>
      </dsp:txBody>
      <dsp:txXfrm>
        <a:off x="3291884" y="2791690"/>
        <a:ext cx="4795430" cy="752067"/>
      </dsp:txXfrm>
    </dsp:sp>
    <dsp:sp modelId="{4D4DE877-9768-468A-B9FE-B2DE6D4A421B}">
      <dsp:nvSpPr>
        <dsp:cNvPr id="0" name=""/>
        <dsp:cNvSpPr/>
      </dsp:nvSpPr>
      <dsp:spPr>
        <a:xfrm>
          <a:off x="0" y="2751005"/>
          <a:ext cx="3251200" cy="833437"/>
        </a:xfrm>
        <a:prstGeom prst="homePlate">
          <a:avLst/>
        </a:prstGeom>
        <a:solidFill>
          <a:srgbClr val="33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Capacity Building</a:t>
          </a:r>
        </a:p>
      </dsp:txBody>
      <dsp:txXfrm>
        <a:off x="0" y="2751005"/>
        <a:ext cx="3042841" cy="833437"/>
      </dsp:txXfrm>
    </dsp:sp>
    <dsp:sp modelId="{FCC9B8D6-FDE3-4BEB-851D-F2E639912D5B}">
      <dsp:nvSpPr>
        <dsp:cNvPr id="0" name=""/>
        <dsp:cNvSpPr/>
      </dsp:nvSpPr>
      <dsp:spPr>
        <a:xfrm>
          <a:off x="3251199" y="3667786"/>
          <a:ext cx="4876800" cy="833437"/>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None/>
          </a:pPr>
          <a:r>
            <a:rPr lang="en-GB" sz="1600" kern="1200" dirty="0">
              <a:solidFill>
                <a:prstClr val="black">
                  <a:hueOff val="0"/>
                  <a:satOff val="0"/>
                  <a:lumOff val="0"/>
                  <a:alphaOff val="0"/>
                </a:prstClr>
              </a:solidFill>
              <a:latin typeface="Calibri" panose="020F0502020204030204"/>
              <a:ea typeface="+mn-ea"/>
              <a:cs typeface="+mn-cs"/>
            </a:rPr>
            <a:t>   A positive ethos is deliberately cultivated by Ministers, the media, professionals and public.  Power imbalances are minimized</a:t>
          </a:r>
        </a:p>
      </dsp:txBody>
      <dsp:txXfrm>
        <a:off x="3291884" y="3708471"/>
        <a:ext cx="4795430" cy="752067"/>
      </dsp:txXfrm>
    </dsp:sp>
    <dsp:sp modelId="{87E417FF-64A8-4041-A8F2-43AF731BC352}">
      <dsp:nvSpPr>
        <dsp:cNvPr id="0" name=""/>
        <dsp:cNvSpPr/>
      </dsp:nvSpPr>
      <dsp:spPr>
        <a:xfrm>
          <a:off x="0" y="3667786"/>
          <a:ext cx="3251200" cy="833437"/>
        </a:xfrm>
        <a:prstGeom prst="homePlate">
          <a:avLst/>
        </a:prstGeom>
        <a:solidFill>
          <a:srgbClr val="99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Positive Ethos built on moral purpose</a:t>
          </a:r>
        </a:p>
      </dsp:txBody>
      <dsp:txXfrm>
        <a:off x="0" y="3667786"/>
        <a:ext cx="3042841" cy="833437"/>
      </dsp:txXfrm>
    </dsp:sp>
    <dsp:sp modelId="{205AD644-0432-408B-8614-E7D09579CA91}">
      <dsp:nvSpPr>
        <dsp:cNvPr id="0" name=""/>
        <dsp:cNvSpPr/>
      </dsp:nvSpPr>
      <dsp:spPr>
        <a:xfrm>
          <a:off x="3251199" y="4584567"/>
          <a:ext cx="4876800" cy="833437"/>
        </a:xfrm>
        <a:prstGeom prst="round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None/>
          </a:pPr>
          <a:r>
            <a:rPr lang="en-GB" sz="1600" kern="1200" dirty="0">
              <a:solidFill>
                <a:prstClr val="black">
                  <a:hueOff val="0"/>
                  <a:satOff val="0"/>
                  <a:lumOff val="0"/>
                  <a:alphaOff val="0"/>
                </a:prstClr>
              </a:solidFill>
              <a:latin typeface="Calibri" panose="020F0502020204030204"/>
              <a:ea typeface="+mn-ea"/>
              <a:cs typeface="+mn-cs"/>
            </a:rPr>
            <a:t>   Coordination of resources and solutions for efficiency, equality of access, cost-effectiveness, economies of scale. Alignment of incentives</a:t>
          </a:r>
        </a:p>
      </dsp:txBody>
      <dsp:txXfrm>
        <a:off x="3291884" y="4625252"/>
        <a:ext cx="4795430" cy="752067"/>
      </dsp:txXfrm>
    </dsp:sp>
    <dsp:sp modelId="{436A3135-52FD-4DAB-BA2E-62F7740FEBF1}">
      <dsp:nvSpPr>
        <dsp:cNvPr id="0" name=""/>
        <dsp:cNvSpPr/>
      </dsp:nvSpPr>
      <dsp:spPr>
        <a:xfrm>
          <a:off x="0" y="4584567"/>
          <a:ext cx="3251200" cy="833437"/>
        </a:xfrm>
        <a:prstGeom prst="homePlate">
          <a:avLst/>
        </a:prstGeom>
        <a:solidFill>
          <a:srgbClr val="9900CC"/>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Whole system focus</a:t>
          </a:r>
        </a:p>
      </dsp:txBody>
      <dsp:txXfrm>
        <a:off x="0" y="4584567"/>
        <a:ext cx="3042841" cy="83343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1"/>
          </a:xfrm>
          <a:prstGeom prst="rect">
            <a:avLst/>
          </a:prstGeom>
        </p:spPr>
        <p:txBody>
          <a:bodyPr vert="horz" lIns="94229" tIns="47114" rIns="94229" bIns="47114" rtlCol="0"/>
          <a:lstStyle>
            <a:lvl1pPr algn="l">
              <a:defRPr sz="1200"/>
            </a:lvl1pPr>
          </a:lstStyle>
          <a:p>
            <a:endParaRPr lang="en-GB"/>
          </a:p>
        </p:txBody>
      </p:sp>
      <p:sp>
        <p:nvSpPr>
          <p:cNvPr id="3" name="Date Placeholder 2"/>
          <p:cNvSpPr>
            <a:spLocks noGrp="1"/>
          </p:cNvSpPr>
          <p:nvPr>
            <p:ph type="dt" idx="1"/>
          </p:nvPr>
        </p:nvSpPr>
        <p:spPr>
          <a:xfrm>
            <a:off x="3884613" y="0"/>
            <a:ext cx="2971800" cy="499011"/>
          </a:xfrm>
          <a:prstGeom prst="rect">
            <a:avLst/>
          </a:prstGeom>
        </p:spPr>
        <p:txBody>
          <a:bodyPr vert="horz" lIns="94229" tIns="47114" rIns="94229" bIns="47114" rtlCol="0"/>
          <a:lstStyle>
            <a:lvl1pPr algn="r">
              <a:defRPr sz="1200"/>
            </a:lvl1pPr>
          </a:lstStyle>
          <a:p>
            <a:fld id="{2574ADAF-5869-4877-AF92-0842D0BC6A0B}" type="datetimeFigureOut">
              <a:rPr lang="en-GB" smtClean="0"/>
              <a:t>07/12/2021</a:t>
            </a:fld>
            <a:endParaRPr lang="en-GB"/>
          </a:p>
        </p:txBody>
      </p:sp>
      <p:sp>
        <p:nvSpPr>
          <p:cNvPr id="4" name="Slide Image Placeholder 3"/>
          <p:cNvSpPr>
            <a:spLocks noGrp="1" noRot="1" noChangeAspect="1"/>
          </p:cNvSpPr>
          <p:nvPr>
            <p:ph type="sldImg" idx="2"/>
          </p:nvPr>
        </p:nvSpPr>
        <p:spPr>
          <a:xfrm>
            <a:off x="446088" y="1243013"/>
            <a:ext cx="5965825" cy="3355975"/>
          </a:xfrm>
          <a:prstGeom prst="rect">
            <a:avLst/>
          </a:prstGeom>
          <a:noFill/>
          <a:ln w="12700">
            <a:solidFill>
              <a:prstClr val="black"/>
            </a:solidFill>
          </a:ln>
        </p:spPr>
        <p:txBody>
          <a:bodyPr vert="horz" lIns="94229" tIns="47114" rIns="94229" bIns="47114" rtlCol="0" anchor="ctr"/>
          <a:lstStyle/>
          <a:p>
            <a:endParaRPr lang="en-GB"/>
          </a:p>
        </p:txBody>
      </p:sp>
      <p:sp>
        <p:nvSpPr>
          <p:cNvPr id="5" name="Notes Placeholder 4"/>
          <p:cNvSpPr>
            <a:spLocks noGrp="1"/>
          </p:cNvSpPr>
          <p:nvPr>
            <p:ph type="body" sz="quarter" idx="3"/>
          </p:nvPr>
        </p:nvSpPr>
        <p:spPr>
          <a:xfrm>
            <a:off x="685800" y="4786363"/>
            <a:ext cx="5486400" cy="3916115"/>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0"/>
          </a:xfrm>
          <a:prstGeom prst="rect">
            <a:avLst/>
          </a:prstGeom>
        </p:spPr>
        <p:txBody>
          <a:bodyPr vert="horz" lIns="94229" tIns="47114" rIns="94229" bIns="47114"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0"/>
          </a:xfrm>
          <a:prstGeom prst="rect">
            <a:avLst/>
          </a:prstGeom>
        </p:spPr>
        <p:txBody>
          <a:bodyPr vert="horz" lIns="94229" tIns="47114" rIns="94229" bIns="47114" rtlCol="0" anchor="b"/>
          <a:lstStyle>
            <a:lvl1pPr algn="r">
              <a:defRPr sz="1200"/>
            </a:lvl1pPr>
          </a:lstStyle>
          <a:p>
            <a:fld id="{FA030A91-2163-411C-9B4B-5419B4235C6C}" type="slidenum">
              <a:rPr lang="en-GB" smtClean="0"/>
              <a:t>‹#›</a:t>
            </a:fld>
            <a:endParaRPr lang="en-GB"/>
          </a:p>
        </p:txBody>
      </p:sp>
    </p:spTree>
    <p:extLst>
      <p:ext uri="{BB962C8B-B14F-4D97-AF65-F5344CB8AC3E}">
        <p14:creationId xmlns:p14="http://schemas.microsoft.com/office/powerpoint/2010/main" val="302100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news.gallup.com/poll/122453/understanding-gallup-uses-cantril-scale.aspx"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Interview 17 leaders from different parts  the system, to obtain their response to the best practice principles and  </a:t>
            </a:r>
          </a:p>
          <a:p>
            <a:r>
              <a:rPr lang="en-US" sz="1200" dirty="0"/>
              <a:t>       the challenges to the current system identified in the literature review</a:t>
            </a:r>
          </a:p>
          <a:p>
            <a:pPr marL="0" indent="0">
              <a:buNone/>
            </a:pPr>
            <a:r>
              <a:rPr lang="en-US" sz="1200" dirty="0"/>
              <a:t>Reports produced:  one for each phase and one summary report</a:t>
            </a:r>
          </a:p>
          <a:p>
            <a:pPr marL="0" indent="0">
              <a:buNone/>
            </a:pPr>
            <a:endParaRPr lang="en-US" sz="1200" dirty="0"/>
          </a:p>
          <a:p>
            <a:endParaRPr lang="en-GB" dirty="0"/>
          </a:p>
        </p:txBody>
      </p:sp>
      <p:sp>
        <p:nvSpPr>
          <p:cNvPr id="4" name="Slide Number Placeholder 3"/>
          <p:cNvSpPr>
            <a:spLocks noGrp="1"/>
          </p:cNvSpPr>
          <p:nvPr>
            <p:ph type="sldNum" sz="quarter" idx="5"/>
          </p:nvPr>
        </p:nvSpPr>
        <p:spPr/>
        <p:txBody>
          <a:bodyPr/>
          <a:lstStyle/>
          <a:p>
            <a:fld id="{FA030A91-2163-411C-9B4B-5419B4235C6C}" type="slidenum">
              <a:rPr lang="en-GB" smtClean="0"/>
              <a:t>4</a:t>
            </a:fld>
            <a:endParaRPr lang="en-GB"/>
          </a:p>
        </p:txBody>
      </p:sp>
    </p:spTree>
    <p:extLst>
      <p:ext uri="{BB962C8B-B14F-4D97-AF65-F5344CB8AC3E}">
        <p14:creationId xmlns:p14="http://schemas.microsoft.com/office/powerpoint/2010/main" val="2880844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found many examples of place-based, locality based approaches.  An appetite for more locality based governance but no consensus on what constitutes a locality.  Different for diff functions. Diff solutions in different areas? Primary vs secondary phases?  OAs, AEPs, combined authorities – need evaluation.</a:t>
            </a:r>
          </a:p>
        </p:txBody>
      </p:sp>
      <p:sp>
        <p:nvSpPr>
          <p:cNvPr id="4" name="Slide Number Placeholder 3"/>
          <p:cNvSpPr>
            <a:spLocks noGrp="1"/>
          </p:cNvSpPr>
          <p:nvPr>
            <p:ph type="sldNum" sz="quarter" idx="5"/>
          </p:nvPr>
        </p:nvSpPr>
        <p:spPr/>
        <p:txBody>
          <a:bodyPr/>
          <a:lstStyle/>
          <a:p>
            <a:fld id="{FA030A91-2163-411C-9B4B-5419B4235C6C}" type="slidenum">
              <a:rPr lang="en-GB" smtClean="0"/>
              <a:t>15</a:t>
            </a:fld>
            <a:endParaRPr lang="en-GB"/>
          </a:p>
        </p:txBody>
      </p:sp>
    </p:spTree>
    <p:extLst>
      <p:ext uri="{BB962C8B-B14F-4D97-AF65-F5344CB8AC3E}">
        <p14:creationId xmlns:p14="http://schemas.microsoft.com/office/powerpoint/2010/main" val="217223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030A91-2163-411C-9B4B-5419B4235C6C}" type="slidenum">
              <a:rPr lang="en-GB" smtClean="0"/>
              <a:t>17</a:t>
            </a:fld>
            <a:endParaRPr lang="en-GB"/>
          </a:p>
        </p:txBody>
      </p:sp>
    </p:spTree>
    <p:extLst>
      <p:ext uri="{BB962C8B-B14F-4D97-AF65-F5344CB8AC3E}">
        <p14:creationId xmlns:p14="http://schemas.microsoft.com/office/powerpoint/2010/main" val="4187603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14 recommendations drawn from the lit review and interviews were shared with 33 people in 3 focus groups.  From the consultation and feedback, three main proposals were agreed as potentially fruitful to be further developed.  Funding has been agreed for pilot studies to start in January.</a:t>
            </a:r>
          </a:p>
        </p:txBody>
      </p:sp>
      <p:sp>
        <p:nvSpPr>
          <p:cNvPr id="4" name="Slide Number Placeholder 3"/>
          <p:cNvSpPr>
            <a:spLocks noGrp="1"/>
          </p:cNvSpPr>
          <p:nvPr>
            <p:ph type="sldNum" sz="quarter" idx="5"/>
          </p:nvPr>
        </p:nvSpPr>
        <p:spPr/>
        <p:txBody>
          <a:bodyPr/>
          <a:lstStyle/>
          <a:p>
            <a:fld id="{FA030A91-2163-411C-9B4B-5419B4235C6C}" type="slidenum">
              <a:rPr lang="en-GB" smtClean="0"/>
              <a:t>18</a:t>
            </a:fld>
            <a:endParaRPr lang="en-GB"/>
          </a:p>
        </p:txBody>
      </p:sp>
    </p:spTree>
    <p:extLst>
      <p:ext uri="{BB962C8B-B14F-4D97-AF65-F5344CB8AC3E}">
        <p14:creationId xmlns:p14="http://schemas.microsoft.com/office/powerpoint/2010/main" val="2623953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030A91-2163-411C-9B4B-5419B4235C6C}" type="slidenum">
              <a:rPr lang="en-GB" smtClean="0"/>
              <a:t>20</a:t>
            </a:fld>
            <a:endParaRPr lang="en-GB"/>
          </a:p>
        </p:txBody>
      </p:sp>
    </p:spTree>
    <p:extLst>
      <p:ext uri="{BB962C8B-B14F-4D97-AF65-F5344CB8AC3E}">
        <p14:creationId xmlns:p14="http://schemas.microsoft.com/office/powerpoint/2010/main" val="378777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030A91-2163-411C-9B4B-5419B4235C6C}" type="slidenum">
              <a:rPr lang="en-GB" smtClean="0"/>
              <a:t>22</a:t>
            </a:fld>
            <a:endParaRPr lang="en-GB"/>
          </a:p>
        </p:txBody>
      </p:sp>
    </p:spTree>
    <p:extLst>
      <p:ext uri="{BB962C8B-B14F-4D97-AF65-F5344CB8AC3E}">
        <p14:creationId xmlns:p14="http://schemas.microsoft.com/office/powerpoint/2010/main" val="274077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GB" dirty="0"/>
              <a:t>Programme for International Student Assessment: a worldwide study by the Organisation for Economic Co-operation and Development (OECD) in member (all since 2003) and non-member nations, (total 71 – 9/10ths of the world economy)  intended to evaluate educational systems by measuring 15-year old school pupils’ performance in mathematics, science and reading. </a:t>
            </a:r>
            <a:r>
              <a:rPr lang="en-US" dirty="0"/>
              <a:t>2000, the focus reading 2015, science. Also tests in an innovative domain such as collaborative problem solving in 2015 and global competence in 2018. Some countries also test financial literacy.  2018 results pub 3 Dec 19.  Estonia: The rate of secondary attainment is among the highest in the EU and OECD areas, and proportion of adults holding a tertiary qualification is above the OECD average. TIMMS age 13 more content; PISA application. Trends in International </a:t>
            </a:r>
            <a:r>
              <a:rPr lang="en-US" dirty="0" err="1"/>
              <a:t>Maths</a:t>
            </a:r>
            <a:r>
              <a:rPr lang="en-US" dirty="0"/>
              <a:t> and Science Study</a:t>
            </a:r>
            <a:endParaRPr lang="en-GB" dirty="0"/>
          </a:p>
          <a:p>
            <a:endParaRPr lang="en-GB" dirty="0"/>
          </a:p>
        </p:txBody>
      </p:sp>
      <p:sp>
        <p:nvSpPr>
          <p:cNvPr id="4" name="Slide Number Placeholder 3"/>
          <p:cNvSpPr>
            <a:spLocks noGrp="1"/>
          </p:cNvSpPr>
          <p:nvPr>
            <p:ph type="sldNum" sz="quarter" idx="5"/>
          </p:nvPr>
        </p:nvSpPr>
        <p:spPr/>
        <p:txBody>
          <a:bodyPr/>
          <a:lstStyle/>
          <a:p>
            <a:fld id="{FA030A91-2163-411C-9B4B-5419B4235C6C}" type="slidenum">
              <a:rPr lang="en-GB" smtClean="0"/>
              <a:t>5</a:t>
            </a:fld>
            <a:endParaRPr lang="en-GB"/>
          </a:p>
        </p:txBody>
      </p:sp>
    </p:spTree>
    <p:extLst>
      <p:ext uri="{BB962C8B-B14F-4D97-AF65-F5344CB8AC3E}">
        <p14:creationId xmlns:p14="http://schemas.microsoft.com/office/powerpoint/2010/main" val="405211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The report was produced by the United Nations Sustainable Development Solutions Network and edited by three economists: </a:t>
            </a:r>
            <a:r>
              <a:rPr lang="en-GB" sz="1800" dirty="0" err="1">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Dr.</a:t>
            </a: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Sachs, the network’s director and a professor at Columbia University; John F. Helliwell, a senior fellow at the Canadian Institute for Advanced Research and professor emeritus at the University of British Columbia; and Richard Layard, a director of the Well-Being Program at the London School of Economics’ </a:t>
            </a:r>
            <a:r>
              <a:rPr lang="en-GB" sz="1800" dirty="0" err="1">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Center</a:t>
            </a: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for Economic Performance. It is based on Gallup surveys conducted from 2015 to 2017, in which thousands of respondents were asked to imagine a ladder with steps numbered 0 to 10 and to say which step they felt they stood on, a ranking </a:t>
            </a:r>
            <a:r>
              <a:rPr lang="en-GB" sz="1800" dirty="0">
                <a:solidFill>
                  <a:srgbClr val="326891"/>
                </a:solidFill>
                <a:effectLst/>
                <a:latin typeface="Georgia" panose="02040502050405020303" pitchFamily="18" charset="0"/>
                <a:ea typeface="Times New Roman" panose="02020603050405020304" pitchFamily="18" charset="0"/>
                <a:cs typeface="Times New Roman" panose="02020603050405020304" pitchFamily="18" charset="0"/>
                <a:hlinkClick r:id="rId3"/>
              </a:rPr>
              <a:t>known as the </a:t>
            </a:r>
            <a:r>
              <a:rPr lang="en-GB" sz="1800" dirty="0" err="1">
                <a:solidFill>
                  <a:srgbClr val="326891"/>
                </a:solidFill>
                <a:effectLst/>
                <a:latin typeface="Georgia" panose="02040502050405020303" pitchFamily="18" charset="0"/>
                <a:ea typeface="Times New Roman" panose="02020603050405020304" pitchFamily="18" charset="0"/>
                <a:cs typeface="Times New Roman" panose="02020603050405020304" pitchFamily="18" charset="0"/>
                <a:hlinkClick r:id="rId3"/>
              </a:rPr>
              <a:t>Cantril</a:t>
            </a:r>
            <a:r>
              <a:rPr lang="en-GB" sz="1800" dirty="0">
                <a:solidFill>
                  <a:srgbClr val="326891"/>
                </a:solidFill>
                <a:effectLst/>
                <a:latin typeface="Georgia" panose="02040502050405020303" pitchFamily="18" charset="0"/>
                <a:ea typeface="Times New Roman" panose="02020603050405020304" pitchFamily="18" charset="0"/>
                <a:cs typeface="Times New Roman" panose="02020603050405020304" pitchFamily="18" charset="0"/>
                <a:hlinkClick r:id="rId3"/>
              </a:rPr>
              <a:t> Scale</a:t>
            </a: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Finland 1</a:t>
            </a:r>
            <a:r>
              <a:rPr lang="en-GB" sz="1800" baseline="30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st</a:t>
            </a: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Canada 11</a:t>
            </a:r>
            <a:r>
              <a:rPr lang="en-GB" sz="1800" baseline="30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a:t>
            </a: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UK 13</a:t>
            </a:r>
            <a:r>
              <a:rPr lang="en-GB" sz="1800" baseline="30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a:t>
            </a: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Singapore 31</a:t>
            </a:r>
            <a:r>
              <a:rPr lang="en-GB" sz="1800" baseline="30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st</a:t>
            </a:r>
            <a:r>
              <a:rPr lang="en-GB" sz="1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Estonia 51</a:t>
            </a:r>
            <a:r>
              <a:rPr lang="en-GB" sz="1800" baseline="30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st, </a:t>
            </a:r>
            <a:r>
              <a:rPr lang="en-GB" sz="1800" baseline="30000" dirty="0" err="1">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Afganistan</a:t>
            </a:r>
            <a:r>
              <a:rPr lang="en-GB" sz="1800" baseline="30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153rd.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FA030A91-2163-411C-9B4B-5419B4235C6C}" type="slidenum">
              <a:rPr lang="en-GB" smtClean="0"/>
              <a:t>6</a:t>
            </a:fld>
            <a:endParaRPr lang="en-GB"/>
          </a:p>
        </p:txBody>
      </p:sp>
    </p:spTree>
    <p:extLst>
      <p:ext uri="{BB962C8B-B14F-4D97-AF65-F5344CB8AC3E}">
        <p14:creationId xmlns:p14="http://schemas.microsoft.com/office/powerpoint/2010/main" val="106017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Previous study </a:t>
            </a:r>
            <a:r>
              <a:rPr lang="en-GB" dirty="0" err="1"/>
              <a:t>Bubb</a:t>
            </a:r>
            <a:r>
              <a:rPr lang="en-GB" dirty="0"/>
              <a:t> et al, JCH, me and Peter E Hargreaves and Braun 2012</a:t>
            </a:r>
          </a:p>
          <a:p>
            <a:r>
              <a:rPr lang="en-GB" dirty="0"/>
              <a:t>A single reform strategy cited by all 4</a:t>
            </a:r>
          </a:p>
        </p:txBody>
      </p:sp>
      <p:sp>
        <p:nvSpPr>
          <p:cNvPr id="4" name="Slide Number Placeholder 3"/>
          <p:cNvSpPr>
            <a:spLocks noGrp="1"/>
          </p:cNvSpPr>
          <p:nvPr>
            <p:ph type="sldNum" sz="quarter" idx="5"/>
          </p:nvPr>
        </p:nvSpPr>
        <p:spPr/>
        <p:txBody>
          <a:bodyPr/>
          <a:lstStyle/>
          <a:p>
            <a:fld id="{FA030A91-2163-411C-9B4B-5419B4235C6C}" type="slidenum">
              <a:rPr lang="en-GB" smtClean="0"/>
              <a:t>8</a:t>
            </a:fld>
            <a:endParaRPr lang="en-GB"/>
          </a:p>
        </p:txBody>
      </p:sp>
    </p:spTree>
    <p:extLst>
      <p:ext uri="{BB962C8B-B14F-4D97-AF65-F5344CB8AC3E}">
        <p14:creationId xmlns:p14="http://schemas.microsoft.com/office/powerpoint/2010/main" val="2827351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Arising from lit review.  Asked respondents Phase 2</a:t>
            </a:r>
          </a:p>
        </p:txBody>
      </p:sp>
      <p:sp>
        <p:nvSpPr>
          <p:cNvPr id="4" name="Slide Number Placeholder 3"/>
          <p:cNvSpPr>
            <a:spLocks noGrp="1"/>
          </p:cNvSpPr>
          <p:nvPr>
            <p:ph type="sldNum" sz="quarter" idx="5"/>
          </p:nvPr>
        </p:nvSpPr>
        <p:spPr/>
        <p:txBody>
          <a:bodyPr/>
          <a:lstStyle/>
          <a:p>
            <a:fld id="{FA030A91-2163-411C-9B4B-5419B4235C6C}" type="slidenum">
              <a:rPr lang="en-GB" smtClean="0"/>
              <a:t>9</a:t>
            </a:fld>
            <a:endParaRPr lang="en-GB"/>
          </a:p>
        </p:txBody>
      </p:sp>
    </p:spTree>
    <p:extLst>
      <p:ext uri="{BB962C8B-B14F-4D97-AF65-F5344CB8AC3E}">
        <p14:creationId xmlns:p14="http://schemas.microsoft.com/office/powerpoint/2010/main" val="112950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asked; how important are those principles to the English education system and how far does our system measure up against them?</a:t>
            </a:r>
          </a:p>
        </p:txBody>
      </p:sp>
      <p:sp>
        <p:nvSpPr>
          <p:cNvPr id="4" name="Slide Number Placeholder 3"/>
          <p:cNvSpPr>
            <a:spLocks noGrp="1"/>
          </p:cNvSpPr>
          <p:nvPr>
            <p:ph type="sldNum" sz="quarter" idx="5"/>
          </p:nvPr>
        </p:nvSpPr>
        <p:spPr/>
        <p:txBody>
          <a:bodyPr/>
          <a:lstStyle/>
          <a:p>
            <a:fld id="{FA030A91-2163-411C-9B4B-5419B4235C6C}" type="slidenum">
              <a:rPr lang="en-GB" smtClean="0"/>
              <a:t>11</a:t>
            </a:fld>
            <a:endParaRPr lang="en-GB"/>
          </a:p>
        </p:txBody>
      </p:sp>
    </p:spTree>
    <p:extLst>
      <p:ext uri="{BB962C8B-B14F-4D97-AF65-F5344CB8AC3E}">
        <p14:creationId xmlns:p14="http://schemas.microsoft.com/office/powerpoint/2010/main" val="4054428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also asked of the 7 functions:  at which level of the system should decision-making lie?</a:t>
            </a:r>
          </a:p>
        </p:txBody>
      </p:sp>
      <p:sp>
        <p:nvSpPr>
          <p:cNvPr id="4" name="Slide Number Placeholder 3"/>
          <p:cNvSpPr>
            <a:spLocks noGrp="1"/>
          </p:cNvSpPr>
          <p:nvPr>
            <p:ph type="sldNum" sz="quarter" idx="5"/>
          </p:nvPr>
        </p:nvSpPr>
        <p:spPr/>
        <p:txBody>
          <a:bodyPr/>
          <a:lstStyle/>
          <a:p>
            <a:fld id="{FA030A91-2163-411C-9B4B-5419B4235C6C}" type="slidenum">
              <a:rPr lang="en-GB" smtClean="0"/>
              <a:t>12</a:t>
            </a:fld>
            <a:endParaRPr lang="en-GB"/>
          </a:p>
        </p:txBody>
      </p:sp>
    </p:spTree>
    <p:extLst>
      <p:ext uri="{BB962C8B-B14F-4D97-AF65-F5344CB8AC3E}">
        <p14:creationId xmlns:p14="http://schemas.microsoft.com/office/powerpoint/2010/main" val="326939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Functional decentralisation:  National: </a:t>
            </a:r>
            <a:r>
              <a:rPr lang="en-GB" dirty="0" err="1"/>
              <a:t>Curric</a:t>
            </a:r>
            <a:r>
              <a:rPr lang="en-GB" dirty="0"/>
              <a:t>, Teacher supply and future-proofing </a:t>
            </a:r>
            <a:r>
              <a:rPr lang="en-GB" b="1" dirty="0"/>
              <a:t>Local/LA</a:t>
            </a:r>
            <a:r>
              <a:rPr lang="en-GB" dirty="0"/>
              <a:t>: Admissions, Vulnerable pupils/SEND, places planning </a:t>
            </a:r>
            <a:r>
              <a:rPr lang="en-GB" b="1" dirty="0"/>
              <a:t>Regional/local: </a:t>
            </a:r>
            <a:r>
              <a:rPr lang="en-GB" dirty="0"/>
              <a:t>SI and a/c – within national framework.  No outright consensus – reflection of both political leanings and the complicated nature of the tensions, shared by all systems</a:t>
            </a:r>
          </a:p>
          <a:p>
            <a:endParaRPr lang="en-GB" dirty="0"/>
          </a:p>
        </p:txBody>
      </p:sp>
      <p:sp>
        <p:nvSpPr>
          <p:cNvPr id="4" name="Slide Number Placeholder 3"/>
          <p:cNvSpPr>
            <a:spLocks noGrp="1"/>
          </p:cNvSpPr>
          <p:nvPr>
            <p:ph type="sldNum" sz="quarter" idx="5"/>
          </p:nvPr>
        </p:nvSpPr>
        <p:spPr/>
        <p:txBody>
          <a:bodyPr/>
          <a:lstStyle/>
          <a:p>
            <a:fld id="{FA030A91-2163-411C-9B4B-5419B4235C6C}" type="slidenum">
              <a:rPr lang="en-GB" smtClean="0"/>
              <a:t>13</a:t>
            </a:fld>
            <a:endParaRPr lang="en-GB"/>
          </a:p>
        </p:txBody>
      </p:sp>
    </p:spTree>
    <p:extLst>
      <p:ext uri="{BB962C8B-B14F-4D97-AF65-F5344CB8AC3E}">
        <p14:creationId xmlns:p14="http://schemas.microsoft.com/office/powerpoint/2010/main" val="3906118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Summary of findings from the study:  governance functions are interdependent.  A lack of alignment and focus on the whole system results in issues with each function – summarised here -  and the impact of those issues adds up to a cumulative negative effect on vulnerable pupils where the disadvantage increases as they move through the system.  Limited power of LA to enforce FAPs.  Pandemic highlighted and reinforced the inequalities.  </a:t>
            </a:r>
          </a:p>
        </p:txBody>
      </p:sp>
      <p:sp>
        <p:nvSpPr>
          <p:cNvPr id="4" name="Slide Number Placeholder 3"/>
          <p:cNvSpPr>
            <a:spLocks noGrp="1"/>
          </p:cNvSpPr>
          <p:nvPr>
            <p:ph type="sldNum" sz="quarter" idx="5"/>
          </p:nvPr>
        </p:nvSpPr>
        <p:spPr/>
        <p:txBody>
          <a:bodyPr/>
          <a:lstStyle/>
          <a:p>
            <a:fld id="{FA030A91-2163-411C-9B4B-5419B4235C6C}" type="slidenum">
              <a:rPr lang="en-GB" smtClean="0"/>
              <a:t>14</a:t>
            </a:fld>
            <a:endParaRPr lang="en-GB"/>
          </a:p>
        </p:txBody>
      </p:sp>
    </p:spTree>
    <p:extLst>
      <p:ext uri="{BB962C8B-B14F-4D97-AF65-F5344CB8AC3E}">
        <p14:creationId xmlns:p14="http://schemas.microsoft.com/office/powerpoint/2010/main" val="100631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C39B-3D28-46D4-BFBF-DB8AD67D9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F11AF1-655C-4F3F-B9DE-AA417E7430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20A8C3-0286-469F-A790-2BB5176544CB}"/>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5" name="Footer Placeholder 4">
            <a:extLst>
              <a:ext uri="{FF2B5EF4-FFF2-40B4-BE49-F238E27FC236}">
                <a16:creationId xmlns:a16="http://schemas.microsoft.com/office/drawing/2014/main" id="{A6FA9437-EDE9-42E8-89B9-9413A05406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836473-43F8-4D55-8009-A5BD82133BB1}"/>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146736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DE9E-2544-446D-B8F5-AFD2B24BF2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3299A7-CF72-4B47-8688-62AD0070C4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68EE51-C122-482A-839B-74DCE160DFAA}"/>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5" name="Footer Placeholder 4">
            <a:extLst>
              <a:ext uri="{FF2B5EF4-FFF2-40B4-BE49-F238E27FC236}">
                <a16:creationId xmlns:a16="http://schemas.microsoft.com/office/drawing/2014/main" id="{6AA3ADBC-CDF3-4F27-A619-B38066ED5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9A7D5-046A-45CC-AFF8-9388FEB90C14}"/>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341670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D828D1-74BF-47C8-A2AE-0CDD159D8E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F81767-695D-4D3E-8E7C-1343433749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8EC29B-70B3-4532-93C2-B5CABFCD66C1}"/>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5" name="Footer Placeholder 4">
            <a:extLst>
              <a:ext uri="{FF2B5EF4-FFF2-40B4-BE49-F238E27FC236}">
                <a16:creationId xmlns:a16="http://schemas.microsoft.com/office/drawing/2014/main" id="{229490BE-D8E4-4F4C-9767-DE21C575C2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3066A0-CA64-44D5-85B2-BB8038C42C55}"/>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375851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1C4ED-528A-43B5-BBA4-3F45844620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8E136C-1921-4FBF-949F-D5317F2E59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D5CB86-B296-412F-B99C-4ECB87A2531A}"/>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5" name="Footer Placeholder 4">
            <a:extLst>
              <a:ext uri="{FF2B5EF4-FFF2-40B4-BE49-F238E27FC236}">
                <a16:creationId xmlns:a16="http://schemas.microsoft.com/office/drawing/2014/main" id="{078DD0D9-992F-463C-BEBE-A1F61D85E7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17B41A-9CE0-4E0D-AF13-ED978F69FD2F}"/>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287607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A523-7CA1-4992-8946-A0D58B0ABE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40A3D9-360F-4E83-9ED1-39D3346ED0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009B49-84FA-4CE3-8E36-4C0BBC3513A7}"/>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5" name="Footer Placeholder 4">
            <a:extLst>
              <a:ext uri="{FF2B5EF4-FFF2-40B4-BE49-F238E27FC236}">
                <a16:creationId xmlns:a16="http://schemas.microsoft.com/office/drawing/2014/main" id="{93D55416-B4FE-421B-BA3E-D48179F03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DFDBEA-27B1-47E7-8363-EACB74D182BE}"/>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36004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0FBED-5314-451E-A050-2C573ECF26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62D98D-B25D-41FF-BAC6-FF25BAB8AB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A9DC9C-3E6B-49CF-8C8F-C5EF42A62D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3AB229-5F26-4A06-B0D7-49FD6C38FFD8}"/>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6" name="Footer Placeholder 5">
            <a:extLst>
              <a:ext uri="{FF2B5EF4-FFF2-40B4-BE49-F238E27FC236}">
                <a16:creationId xmlns:a16="http://schemas.microsoft.com/office/drawing/2014/main" id="{D6E601DE-B31A-4A38-8428-2AD0BC6D8A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C0E719-21C9-4C94-858A-61F3C6BF98D8}"/>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387247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315A5-2627-4782-9E92-5A3D8DAD0B9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FD4238-29C1-4681-89F1-9F67647F0B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E3469A-903E-4B68-89F1-158F265E4B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8413B1-2F61-4EA0-A37F-4AABB51867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5CC2A1-B536-4695-84DA-CDD0B1C4B1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7ECA8B-161B-4705-BAD9-7916DB60E3AA}"/>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8" name="Footer Placeholder 7">
            <a:extLst>
              <a:ext uri="{FF2B5EF4-FFF2-40B4-BE49-F238E27FC236}">
                <a16:creationId xmlns:a16="http://schemas.microsoft.com/office/drawing/2014/main" id="{B22CCA25-582B-42FA-928F-03DD980F02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DB8AC9-6249-47C8-BAAE-5C3AACC3A69A}"/>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174149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80E12-74C8-4A0A-A566-0B635A71BE9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93F80E-1D6D-4C26-B967-64C7304E05C1}"/>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4" name="Footer Placeholder 3">
            <a:extLst>
              <a:ext uri="{FF2B5EF4-FFF2-40B4-BE49-F238E27FC236}">
                <a16:creationId xmlns:a16="http://schemas.microsoft.com/office/drawing/2014/main" id="{CCCE0B41-04D3-44EF-B8AF-13DBF967FA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7C08B22-EB3B-4203-8E37-8762D1294B75}"/>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418837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978D1E-D036-4DB3-B0FD-209D32C546A4}"/>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3" name="Footer Placeholder 2">
            <a:extLst>
              <a:ext uri="{FF2B5EF4-FFF2-40B4-BE49-F238E27FC236}">
                <a16:creationId xmlns:a16="http://schemas.microsoft.com/office/drawing/2014/main" id="{5A80EBFD-A1DE-40C3-A6C8-76F954194D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592CAB-AADD-4FDC-B944-1DBA5E0B7043}"/>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74595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154EF-321F-46D3-978F-BDEDA18823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55DD58-4193-4397-ACB4-7824402E86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EFA1C9-BC1F-44BF-93F5-E75DC3C57B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253C69-7E12-44BC-8BAD-DBDAD48C4E40}"/>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6" name="Footer Placeholder 5">
            <a:extLst>
              <a:ext uri="{FF2B5EF4-FFF2-40B4-BE49-F238E27FC236}">
                <a16:creationId xmlns:a16="http://schemas.microsoft.com/office/drawing/2014/main" id="{89D1D5FF-C39C-4B8D-B73E-2637860D59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6D63C1-71A2-4926-8ACE-2FA7CC44F638}"/>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3867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1A36E-5D0A-427E-A39B-2C875137D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0209E21-99DC-4D3A-A653-AAC0CAE6D8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BB17CA-EADE-4D1F-82E3-184E3D24B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95F79F-1BB4-4949-83E0-50C21584776F}"/>
              </a:ext>
            </a:extLst>
          </p:cNvPr>
          <p:cNvSpPr>
            <a:spLocks noGrp="1"/>
          </p:cNvSpPr>
          <p:nvPr>
            <p:ph type="dt" sz="half" idx="10"/>
          </p:nvPr>
        </p:nvSpPr>
        <p:spPr/>
        <p:txBody>
          <a:bodyPr/>
          <a:lstStyle/>
          <a:p>
            <a:fld id="{E6F6268F-4E4A-473E-B272-AFCF53D4F83E}" type="datetimeFigureOut">
              <a:rPr lang="en-GB" smtClean="0"/>
              <a:t>07/12/2021</a:t>
            </a:fld>
            <a:endParaRPr lang="en-GB"/>
          </a:p>
        </p:txBody>
      </p:sp>
      <p:sp>
        <p:nvSpPr>
          <p:cNvPr id="6" name="Footer Placeholder 5">
            <a:extLst>
              <a:ext uri="{FF2B5EF4-FFF2-40B4-BE49-F238E27FC236}">
                <a16:creationId xmlns:a16="http://schemas.microsoft.com/office/drawing/2014/main" id="{7C0C518A-2F44-4384-953C-F858893614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E9806D-1D3E-4B39-B014-31CC9EDE16DF}"/>
              </a:ext>
            </a:extLst>
          </p:cNvPr>
          <p:cNvSpPr>
            <a:spLocks noGrp="1"/>
          </p:cNvSpPr>
          <p:nvPr>
            <p:ph type="sldNum" sz="quarter" idx="12"/>
          </p:nvPr>
        </p:nvSpPr>
        <p:spPr/>
        <p:txBody>
          <a:bodyPr/>
          <a:lstStyle/>
          <a:p>
            <a:fld id="{4C24F066-60FD-42FA-934A-9FC20A796B0C}" type="slidenum">
              <a:rPr lang="en-GB" smtClean="0"/>
              <a:t>‹#›</a:t>
            </a:fld>
            <a:endParaRPr lang="en-GB"/>
          </a:p>
        </p:txBody>
      </p:sp>
    </p:spTree>
    <p:extLst>
      <p:ext uri="{BB962C8B-B14F-4D97-AF65-F5344CB8AC3E}">
        <p14:creationId xmlns:p14="http://schemas.microsoft.com/office/powerpoint/2010/main" val="48817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D63C64-1C5F-4713-8F0F-C8753AAB4B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87A838-7E73-4D97-8A95-4A83A445B6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A866C9-B9AC-4675-BE87-28148F2D6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6268F-4E4A-473E-B272-AFCF53D4F83E}" type="datetimeFigureOut">
              <a:rPr lang="en-GB" smtClean="0"/>
              <a:t>07/12/2021</a:t>
            </a:fld>
            <a:endParaRPr lang="en-GB"/>
          </a:p>
        </p:txBody>
      </p:sp>
      <p:sp>
        <p:nvSpPr>
          <p:cNvPr id="5" name="Footer Placeholder 4">
            <a:extLst>
              <a:ext uri="{FF2B5EF4-FFF2-40B4-BE49-F238E27FC236}">
                <a16:creationId xmlns:a16="http://schemas.microsoft.com/office/drawing/2014/main" id="{9FBAEFA5-6E71-4249-8106-EAB686037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DC8819-CC0D-4AF9-BAD2-EE829EB5B9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4F066-60FD-42FA-934A-9FC20A796B0C}" type="slidenum">
              <a:rPr lang="en-GB" smtClean="0"/>
              <a:t>‹#›</a:t>
            </a:fld>
            <a:endParaRPr lang="en-GB"/>
          </a:p>
        </p:txBody>
      </p:sp>
    </p:spTree>
    <p:extLst>
      <p:ext uri="{BB962C8B-B14F-4D97-AF65-F5344CB8AC3E}">
        <p14:creationId xmlns:p14="http://schemas.microsoft.com/office/powerpoint/2010/main" val="1893441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belmas.org.uk/write/MediaUploads/Phase_2_Analysis_of_Interviews.pdf" TargetMode="External"/><Relationship Id="rId2" Type="http://schemas.openxmlformats.org/officeDocument/2006/relationships/hyperlink" Target="https://www.belmas.org.uk/write/MediaUploads/Phase_1_The_Role_of_the_Middle_Tier_Lessons_from_four_high-performing_education_systems_(1).pdf" TargetMode="External"/><Relationship Id="rId1" Type="http://schemas.openxmlformats.org/officeDocument/2006/relationships/slideLayout" Target="../slideLayouts/slideLayout2.xml"/><Relationship Id="rId5" Type="http://schemas.openxmlformats.org/officeDocument/2006/relationships/hyperlink" Target="file:///C:/Users/sueco/Documents/JCH%20project/Final%20reports/To%20BELMAS/Locality%20Model%20Summary%20Report.pdf" TargetMode="External"/><Relationship Id="rId4" Type="http://schemas.openxmlformats.org/officeDocument/2006/relationships/hyperlink" Target="https://www.belmas.org.uk/write/MediaUploads/Phase_3_Report_Final_(1).pdf"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mailto:jcrossleyholland1@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B597A-C91D-48ED-8E9C-9F06C3766AF0}"/>
              </a:ext>
            </a:extLst>
          </p:cNvPr>
          <p:cNvSpPr>
            <a:spLocks noGrp="1"/>
          </p:cNvSpPr>
          <p:nvPr>
            <p:ph type="ctrTitle"/>
          </p:nvPr>
        </p:nvSpPr>
        <p:spPr>
          <a:xfrm>
            <a:off x="1524000" y="1145627"/>
            <a:ext cx="9144000" cy="2480441"/>
          </a:xfrm>
        </p:spPr>
        <p:txBody>
          <a:bodyPr>
            <a:noAutofit/>
          </a:bodyPr>
          <a:lstStyle/>
          <a:p>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br>
              <a:rPr lang="en-US" sz="4800" b="1" dirty="0"/>
            </a:br>
            <a:r>
              <a:rPr lang="en-US" sz="4800" b="1" dirty="0"/>
              <a:t>Educating for the future: New locality models for English schools</a:t>
            </a:r>
            <a:br>
              <a:rPr lang="en-US" sz="4800" b="1" dirty="0"/>
            </a:br>
            <a:endParaRPr lang="en-GB" sz="4800" b="1" dirty="0">
              <a:latin typeface="+mn-lt"/>
            </a:endParaRPr>
          </a:p>
        </p:txBody>
      </p:sp>
      <p:sp>
        <p:nvSpPr>
          <p:cNvPr id="3" name="Subtitle 2">
            <a:extLst>
              <a:ext uri="{FF2B5EF4-FFF2-40B4-BE49-F238E27FC236}">
                <a16:creationId xmlns:a16="http://schemas.microsoft.com/office/drawing/2014/main" id="{FA2DD9C0-A511-4192-95F5-49C2FE8639B9}"/>
              </a:ext>
            </a:extLst>
          </p:cNvPr>
          <p:cNvSpPr>
            <a:spLocks noGrp="1"/>
          </p:cNvSpPr>
          <p:nvPr>
            <p:ph type="subTitle" idx="1"/>
          </p:nvPr>
        </p:nvSpPr>
        <p:spPr>
          <a:xfrm>
            <a:off x="1524000" y="3626068"/>
            <a:ext cx="9144000" cy="1631731"/>
          </a:xfrm>
        </p:spPr>
        <p:txBody>
          <a:bodyPr>
            <a:noAutofit/>
          </a:bodyPr>
          <a:lstStyle/>
          <a:p>
            <a:r>
              <a:rPr lang="en-GB" sz="4400" dirty="0"/>
              <a:t>Susan Cousin</a:t>
            </a:r>
          </a:p>
          <a:p>
            <a:r>
              <a:rPr lang="en-GB" sz="4400" dirty="0"/>
              <a:t>Jonathan Crossley-Holland</a:t>
            </a:r>
          </a:p>
          <a:p>
            <a:endParaRPr lang="en-GB" sz="4800" dirty="0"/>
          </a:p>
        </p:txBody>
      </p:sp>
    </p:spTree>
    <p:extLst>
      <p:ext uri="{BB962C8B-B14F-4D97-AF65-F5344CB8AC3E}">
        <p14:creationId xmlns:p14="http://schemas.microsoft.com/office/powerpoint/2010/main" val="2800503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B48C2-7CBC-4A18-BE3E-8E782119C5A7}"/>
              </a:ext>
            </a:extLst>
          </p:cNvPr>
          <p:cNvSpPr>
            <a:spLocks noGrp="1"/>
          </p:cNvSpPr>
          <p:nvPr>
            <p:ph idx="1"/>
          </p:nvPr>
        </p:nvSpPr>
        <p:spPr/>
        <p:txBody>
          <a:bodyPr>
            <a:normAutofit/>
          </a:bodyPr>
          <a:lstStyle/>
          <a:p>
            <a:pPr marL="0" indent="0" algn="ctr">
              <a:buNone/>
            </a:pPr>
            <a:r>
              <a:rPr lang="en-GB" sz="6600" b="1" dirty="0"/>
              <a:t>Findings</a:t>
            </a:r>
          </a:p>
          <a:p>
            <a:pPr marL="1143000" indent="-1143000">
              <a:buAutoNum type="arabicPeriod"/>
            </a:pPr>
            <a:r>
              <a:rPr lang="en-GB" sz="6600" dirty="0">
                <a:solidFill>
                  <a:schemeClr val="bg1">
                    <a:lumMod val="65000"/>
                  </a:schemeClr>
                </a:solidFill>
              </a:rPr>
              <a:t>Literature Review</a:t>
            </a:r>
          </a:p>
          <a:p>
            <a:pPr marL="1143000" indent="-1143000">
              <a:buAutoNum type="arabicPeriod"/>
            </a:pPr>
            <a:r>
              <a:rPr lang="en-GB" sz="6600" b="1" dirty="0">
                <a:solidFill>
                  <a:srgbClr val="FF0000"/>
                </a:solidFill>
              </a:rPr>
              <a:t>Interviews</a:t>
            </a:r>
          </a:p>
          <a:p>
            <a:pPr marL="0" indent="0" algn="ctr">
              <a:buNone/>
            </a:pPr>
            <a:endParaRPr lang="en-GB" sz="6600" b="1" dirty="0"/>
          </a:p>
        </p:txBody>
      </p:sp>
    </p:spTree>
    <p:extLst>
      <p:ext uri="{BB962C8B-B14F-4D97-AF65-F5344CB8AC3E}">
        <p14:creationId xmlns:p14="http://schemas.microsoft.com/office/powerpoint/2010/main" val="137789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A5334-2824-4712-9040-B6550C71FE01}"/>
              </a:ext>
            </a:extLst>
          </p:cNvPr>
          <p:cNvSpPr>
            <a:spLocks noGrp="1"/>
          </p:cNvSpPr>
          <p:nvPr>
            <p:ph type="title"/>
          </p:nvPr>
        </p:nvSpPr>
        <p:spPr/>
        <p:txBody>
          <a:bodyPr/>
          <a:lstStyle/>
          <a:p>
            <a:r>
              <a:rPr lang="en-GB" b="1" dirty="0"/>
              <a:t>Interviews</a:t>
            </a:r>
          </a:p>
        </p:txBody>
      </p:sp>
      <p:sp>
        <p:nvSpPr>
          <p:cNvPr id="3" name="Content Placeholder 2">
            <a:extLst>
              <a:ext uri="{FF2B5EF4-FFF2-40B4-BE49-F238E27FC236}">
                <a16:creationId xmlns:a16="http://schemas.microsoft.com/office/drawing/2014/main" id="{6CB76666-299E-4D66-B3E2-832836C60D51}"/>
              </a:ext>
            </a:extLst>
          </p:cNvPr>
          <p:cNvSpPr>
            <a:spLocks noGrp="1"/>
          </p:cNvSpPr>
          <p:nvPr>
            <p:ph sz="half" idx="1"/>
          </p:nvPr>
        </p:nvSpPr>
        <p:spPr>
          <a:xfrm>
            <a:off x="653143" y="1371600"/>
            <a:ext cx="5181600" cy="4805363"/>
          </a:xfrm>
        </p:spPr>
        <p:txBody>
          <a:bodyPr>
            <a:normAutofit fontScale="25000" lnSpcReduction="20000"/>
          </a:bodyPr>
          <a:lstStyle/>
          <a:p>
            <a:pPr marL="0" indent="0" algn="l">
              <a:buNone/>
            </a:pPr>
            <a:r>
              <a:rPr lang="en-GB" sz="1800" i="1" u="none" strike="noStrike" baseline="0" dirty="0">
                <a:solidFill>
                  <a:srgbClr val="59388E"/>
                </a:solidFill>
                <a:latin typeface="LibreFranklin-MediumItalic"/>
              </a:rPr>
              <a:t>:</a:t>
            </a:r>
          </a:p>
          <a:p>
            <a:pPr marL="0" indent="0" algn="l">
              <a:buNone/>
            </a:pPr>
            <a:r>
              <a:rPr lang="en-US" sz="8000" i="0" u="none" strike="noStrike" baseline="0" dirty="0">
                <a:solidFill>
                  <a:srgbClr val="000000"/>
                </a:solidFill>
                <a:latin typeface="Calibri" panose="020F0502020204030204" pitchFamily="34" charset="0"/>
                <a:cs typeface="Calibri" panose="020F0502020204030204" pitchFamily="34" charset="0"/>
              </a:rPr>
              <a:t>Sir Tim </a:t>
            </a:r>
            <a:r>
              <a:rPr lang="en-US" sz="8000" i="0" u="none" strike="noStrike" baseline="0" dirty="0" err="1">
                <a:solidFill>
                  <a:srgbClr val="000000"/>
                </a:solidFill>
                <a:latin typeface="Calibri" panose="020F0502020204030204" pitchFamily="34" charset="0"/>
                <a:cs typeface="Calibri" panose="020F0502020204030204" pitchFamily="34" charset="0"/>
              </a:rPr>
              <a:t>Brighouse</a:t>
            </a:r>
            <a:r>
              <a:rPr lang="en-US" sz="8000" i="0" u="none" strike="noStrike" baseline="0" dirty="0">
                <a:solidFill>
                  <a:srgbClr val="000000"/>
                </a:solidFill>
                <a:latin typeface="Calibri" panose="020F0502020204030204" pitchFamily="34" charset="0"/>
                <a:cs typeface="Calibri" panose="020F0502020204030204" pitchFamily="34" charset="0"/>
              </a:rPr>
              <a:t>, Former Chief Education Officer Birmingham; Schools Commissioner for London, </a:t>
            </a:r>
            <a:r>
              <a:rPr lang="en-GB" sz="8000" i="0" u="none" strike="noStrike" baseline="0" dirty="0">
                <a:solidFill>
                  <a:srgbClr val="000000"/>
                </a:solidFill>
                <a:latin typeface="Calibri" panose="020F0502020204030204" pitchFamily="34" charset="0"/>
                <a:cs typeface="Calibri" panose="020F0502020204030204" pitchFamily="34" charset="0"/>
              </a:rPr>
              <a:t>2002-7</a:t>
            </a:r>
          </a:p>
          <a:p>
            <a:pPr marL="0" indent="0" algn="l">
              <a:buNone/>
            </a:pPr>
            <a:r>
              <a:rPr lang="en-GB" sz="8000" i="0" u="none" strike="noStrike" baseline="0" dirty="0">
                <a:solidFill>
                  <a:srgbClr val="000000"/>
                </a:solidFill>
                <a:latin typeface="Calibri" panose="020F0502020204030204" pitchFamily="34" charset="0"/>
                <a:cs typeface="Calibri" panose="020F0502020204030204" pitchFamily="34" charset="0"/>
              </a:rPr>
              <a:t>Sir David Carter, Director, Ambition Institute. Former National Schools Commissioner, MAT CEO</a:t>
            </a:r>
          </a:p>
          <a:p>
            <a:pPr marL="0" indent="0" algn="l">
              <a:buNone/>
            </a:pPr>
            <a:r>
              <a:rPr lang="en-US" sz="8000" i="0" u="none" strike="noStrike" baseline="0" dirty="0">
                <a:solidFill>
                  <a:srgbClr val="000000"/>
                </a:solidFill>
                <a:latin typeface="Calibri" panose="020F0502020204030204" pitchFamily="34" charset="0"/>
                <a:cs typeface="Calibri" panose="020F0502020204030204" pitchFamily="34" charset="0"/>
              </a:rPr>
              <a:t>Jenny Coles, Director Children’s Services, Hertfordshire, President Association of Directors of Children’s, </a:t>
            </a:r>
            <a:r>
              <a:rPr lang="en-GB" sz="8000" i="0" u="none" strike="noStrike" baseline="0" dirty="0">
                <a:solidFill>
                  <a:srgbClr val="000000"/>
                </a:solidFill>
                <a:latin typeface="Calibri" panose="020F0502020204030204" pitchFamily="34" charset="0"/>
                <a:cs typeface="Calibri" panose="020F0502020204030204" pitchFamily="34" charset="0"/>
              </a:rPr>
              <a:t>Services (ADCS)</a:t>
            </a:r>
          </a:p>
          <a:p>
            <a:pPr marL="0" indent="0" algn="l">
              <a:buNone/>
            </a:pPr>
            <a:r>
              <a:rPr lang="en-US" sz="8000" i="0" u="none" strike="noStrike" baseline="0" dirty="0">
                <a:solidFill>
                  <a:srgbClr val="000000"/>
                </a:solidFill>
                <a:latin typeface="Calibri" panose="020F0502020204030204" pitchFamily="34" charset="0"/>
                <a:cs typeface="Calibri" panose="020F0502020204030204" pitchFamily="34" charset="0"/>
              </a:rPr>
              <a:t>Sir Jon Coles, Chief Executive United Learning; Former Director General of Schools DfE and Director of </a:t>
            </a:r>
            <a:r>
              <a:rPr lang="en-GB" sz="8000" i="0" u="none" strike="noStrike" baseline="0" dirty="0">
                <a:solidFill>
                  <a:srgbClr val="000000"/>
                </a:solidFill>
                <a:latin typeface="Calibri" panose="020F0502020204030204" pitchFamily="34" charset="0"/>
                <a:cs typeface="Calibri" panose="020F0502020204030204" pitchFamily="34" charset="0"/>
              </a:rPr>
              <a:t>London Challenge</a:t>
            </a:r>
          </a:p>
          <a:p>
            <a:pPr marL="0" indent="0" algn="l">
              <a:buNone/>
            </a:pPr>
            <a:r>
              <a:rPr lang="en-US" sz="8000" i="0" u="none" strike="noStrike" baseline="0" dirty="0">
                <a:solidFill>
                  <a:srgbClr val="000000"/>
                </a:solidFill>
                <a:latin typeface="Calibri" panose="020F0502020204030204" pitchFamily="34" charset="0"/>
                <a:cs typeface="Calibri" panose="020F0502020204030204" pitchFamily="34" charset="0"/>
              </a:rPr>
              <a:t>Maria Dawes, CEO Schools Alliance for Excellence (</a:t>
            </a:r>
            <a:r>
              <a:rPr lang="en-US" sz="8000" i="0" u="none" strike="noStrike" baseline="0" dirty="0" err="1">
                <a:solidFill>
                  <a:srgbClr val="000000"/>
                </a:solidFill>
                <a:latin typeface="Calibri" panose="020F0502020204030204" pitchFamily="34" charset="0"/>
                <a:cs typeface="Calibri" panose="020F0502020204030204" pitchFamily="34" charset="0"/>
              </a:rPr>
              <a:t>SAfE</a:t>
            </a:r>
            <a:r>
              <a:rPr lang="en-US" sz="8000" i="0" u="none" strike="noStrike" baseline="0" dirty="0">
                <a:solidFill>
                  <a:srgbClr val="000000"/>
                </a:solidFill>
                <a:latin typeface="Calibri" panose="020F0502020204030204" pitchFamily="34" charset="0"/>
                <a:cs typeface="Calibri" panose="020F0502020204030204" pitchFamily="34" charset="0"/>
              </a:rPr>
              <a:t>), AEP, Surrey Schools</a:t>
            </a:r>
          </a:p>
          <a:p>
            <a:pPr marL="0" indent="0">
              <a:buNone/>
            </a:pPr>
            <a:r>
              <a:rPr lang="en-US" sz="8000" dirty="0">
                <a:solidFill>
                  <a:srgbClr val="000000"/>
                </a:solidFill>
                <a:latin typeface="Calibri" panose="020F0502020204030204" pitchFamily="34" charset="0"/>
                <a:cs typeface="Calibri" panose="020F0502020204030204" pitchFamily="34" charset="0"/>
              </a:rPr>
              <a:t>Kirin Gill, CEO, The Difference</a:t>
            </a:r>
          </a:p>
          <a:p>
            <a:pPr marL="0" indent="0">
              <a:buNone/>
            </a:pPr>
            <a:r>
              <a:rPr lang="en-US" sz="8000" dirty="0">
                <a:solidFill>
                  <a:srgbClr val="000000"/>
                </a:solidFill>
                <a:latin typeface="Calibri" panose="020F0502020204030204" pitchFamily="34" charset="0"/>
                <a:cs typeface="Calibri" panose="020F0502020204030204" pitchFamily="34" charset="0"/>
              </a:rPr>
              <a:t>Richard Gill, MAT CEO and Chair of the Teaching Schools Council</a:t>
            </a:r>
          </a:p>
          <a:p>
            <a:pPr marL="0" indent="0" algn="l">
              <a:buNone/>
            </a:pPr>
            <a:r>
              <a:rPr lang="en-US" sz="8000" i="0" u="none" strike="noStrike" baseline="0" dirty="0">
                <a:solidFill>
                  <a:srgbClr val="000000"/>
                </a:solidFill>
                <a:latin typeface="Calibri" panose="020F0502020204030204" pitchFamily="34" charset="0"/>
                <a:cs typeface="Calibri" panose="020F0502020204030204" pitchFamily="34" charset="0"/>
              </a:rPr>
              <a:t>Christine Gilbert, Visiting Professor, UCL Institute of Education. Formerly HMCI</a:t>
            </a:r>
          </a:p>
        </p:txBody>
      </p:sp>
      <p:sp>
        <p:nvSpPr>
          <p:cNvPr id="4" name="Content Placeholder 3">
            <a:extLst>
              <a:ext uri="{FF2B5EF4-FFF2-40B4-BE49-F238E27FC236}">
                <a16:creationId xmlns:a16="http://schemas.microsoft.com/office/drawing/2014/main" id="{C8FF4FDE-20FD-4388-8DCF-08571ADB1E79}"/>
              </a:ext>
            </a:extLst>
          </p:cNvPr>
          <p:cNvSpPr>
            <a:spLocks noGrp="1"/>
          </p:cNvSpPr>
          <p:nvPr>
            <p:ph sz="half" idx="2"/>
          </p:nvPr>
        </p:nvSpPr>
        <p:spPr>
          <a:xfrm>
            <a:off x="6172200" y="1110343"/>
            <a:ext cx="5181600" cy="5382531"/>
          </a:xfrm>
        </p:spPr>
        <p:txBody>
          <a:bodyPr>
            <a:normAutofit fontScale="25000" lnSpcReduction="20000"/>
          </a:bodyPr>
          <a:lstStyle/>
          <a:p>
            <a:pPr marL="0" indent="0" algn="l">
              <a:buNone/>
            </a:pPr>
            <a:r>
              <a:rPr lang="en-US" sz="8000" i="0" u="none" strike="noStrike" baseline="0" dirty="0">
                <a:solidFill>
                  <a:srgbClr val="000000"/>
                </a:solidFill>
                <a:cs typeface="Arial" panose="020B0604020202020204" pitchFamily="34" charset="0"/>
              </a:rPr>
              <a:t>Matt Hood, Principal National Oak Academy, </a:t>
            </a:r>
          </a:p>
          <a:p>
            <a:pPr marL="0" indent="0" algn="l">
              <a:buNone/>
            </a:pPr>
            <a:r>
              <a:rPr lang="en-US" sz="8000" i="0" u="none" strike="noStrike" baseline="0" dirty="0">
                <a:solidFill>
                  <a:srgbClr val="000000"/>
                </a:solidFill>
                <a:cs typeface="Arial" panose="020B0604020202020204" pitchFamily="34" charset="0"/>
              </a:rPr>
              <a:t>Daniel </a:t>
            </a:r>
            <a:r>
              <a:rPr lang="en-US" sz="8000" i="0" u="none" strike="noStrike" baseline="0" dirty="0" err="1">
                <a:solidFill>
                  <a:srgbClr val="000000"/>
                </a:solidFill>
                <a:cs typeface="Arial" panose="020B0604020202020204" pitchFamily="34" charset="0"/>
              </a:rPr>
              <a:t>Mujis</a:t>
            </a:r>
            <a:r>
              <a:rPr lang="en-US" sz="8000" i="0" u="none" strike="noStrike" baseline="0" dirty="0">
                <a:solidFill>
                  <a:srgbClr val="000000"/>
                </a:solidFill>
                <a:cs typeface="Arial" panose="020B0604020202020204" pitchFamily="34" charset="0"/>
              </a:rPr>
              <a:t>, Deputy Director, Research and Evaluation, </a:t>
            </a:r>
            <a:r>
              <a:rPr lang="en-US" sz="8000" i="0" u="none" strike="noStrike" baseline="0" dirty="0" err="1">
                <a:solidFill>
                  <a:srgbClr val="000000"/>
                </a:solidFill>
                <a:cs typeface="Arial" panose="020B0604020202020204" pitchFamily="34" charset="0"/>
              </a:rPr>
              <a:t>Ofsted</a:t>
            </a:r>
            <a:endParaRPr lang="en-US" sz="8000" i="0" u="none" strike="noStrike" baseline="0" dirty="0">
              <a:solidFill>
                <a:srgbClr val="000000"/>
              </a:solidFill>
              <a:cs typeface="Arial" panose="020B0604020202020204" pitchFamily="34" charset="0"/>
            </a:endParaRPr>
          </a:p>
          <a:p>
            <a:pPr marL="0" indent="0" algn="l">
              <a:buNone/>
            </a:pPr>
            <a:r>
              <a:rPr lang="en-US" sz="8000" i="0" u="none" strike="noStrike" baseline="0" dirty="0">
                <a:solidFill>
                  <a:srgbClr val="000000"/>
                </a:solidFill>
                <a:cs typeface="Arial" panose="020B0604020202020204" pitchFamily="34" charset="0"/>
              </a:rPr>
              <a:t>Nicola McCleod, Principal Skills Lead Greater Manchester Combined Authority</a:t>
            </a:r>
          </a:p>
          <a:p>
            <a:pPr marL="0" indent="0" algn="l">
              <a:buNone/>
            </a:pPr>
            <a:r>
              <a:rPr lang="en-US" sz="8000" i="0" u="none" strike="noStrike" baseline="0" dirty="0">
                <a:solidFill>
                  <a:srgbClr val="000000"/>
                </a:solidFill>
                <a:cs typeface="Arial" panose="020B0604020202020204" pitchFamily="34" charset="0"/>
              </a:rPr>
              <a:t>Steve Munby CBE, Visiting Professor, University College London. Former CEO EDT and NCSL</a:t>
            </a:r>
          </a:p>
          <a:p>
            <a:pPr marL="0" indent="0" algn="l">
              <a:buNone/>
            </a:pPr>
            <a:r>
              <a:rPr lang="en-US" sz="8000" i="0" u="none" strike="noStrike" baseline="0" dirty="0">
                <a:solidFill>
                  <a:srgbClr val="000000"/>
                </a:solidFill>
                <a:cs typeface="Arial" panose="020B0604020202020204" pitchFamily="34" charset="0"/>
              </a:rPr>
              <a:t>Dame Alison Peacock, Chief Executive of The Chartered College of Teaching. Former Executive Head</a:t>
            </a:r>
          </a:p>
          <a:p>
            <a:pPr marL="0" indent="0" algn="l">
              <a:buNone/>
            </a:pPr>
            <a:r>
              <a:rPr lang="en-US" sz="8000" i="0" u="none" strike="noStrike" baseline="0" dirty="0">
                <a:solidFill>
                  <a:srgbClr val="000000"/>
                </a:solidFill>
                <a:cs typeface="Arial" panose="020B0604020202020204" pitchFamily="34" charset="0"/>
              </a:rPr>
              <a:t>Luke Raikes, Director of Research Fabian Society. Former IPPR lead on the Northern Economy</a:t>
            </a:r>
          </a:p>
          <a:p>
            <a:pPr marL="0" indent="0" algn="l">
              <a:buNone/>
            </a:pPr>
            <a:r>
              <a:rPr lang="en-US" sz="8000" i="0" u="none" strike="noStrike" baseline="0" dirty="0">
                <a:solidFill>
                  <a:srgbClr val="000000"/>
                </a:solidFill>
                <a:cs typeface="Arial" panose="020B0604020202020204" pitchFamily="34" charset="0"/>
              </a:rPr>
              <a:t>Samira Sadeghi, Head of Academies Governance at Academies Enterprise Trust (AET)</a:t>
            </a:r>
          </a:p>
          <a:p>
            <a:pPr marL="0" indent="0" algn="l">
              <a:buNone/>
            </a:pPr>
            <a:r>
              <a:rPr lang="en-US" sz="8000" i="0" u="none" strike="noStrike" baseline="0" dirty="0" err="1">
                <a:solidFill>
                  <a:srgbClr val="000000"/>
                </a:solidFill>
                <a:cs typeface="Arial" panose="020B0604020202020204" pitchFamily="34" charset="0"/>
              </a:rPr>
              <a:t>Sahreen</a:t>
            </a:r>
            <a:r>
              <a:rPr lang="en-US" sz="8000" i="0" u="none" strike="noStrike" baseline="0" dirty="0">
                <a:solidFill>
                  <a:srgbClr val="000000"/>
                </a:solidFill>
                <a:cs typeface="Arial" panose="020B0604020202020204" pitchFamily="34" charset="0"/>
              </a:rPr>
              <a:t> Siddiqui, Headteacher, part-time </a:t>
            </a:r>
            <a:r>
              <a:rPr lang="en-US" sz="8000" i="0" u="none" strike="noStrike" baseline="0" dirty="0" err="1">
                <a:solidFill>
                  <a:srgbClr val="000000"/>
                </a:solidFill>
                <a:cs typeface="Arial" panose="020B0604020202020204" pitchFamily="34" charset="0"/>
              </a:rPr>
              <a:t>Ofsted</a:t>
            </a:r>
            <a:r>
              <a:rPr lang="en-US" sz="8000" i="0" u="none" strike="noStrike" baseline="0" dirty="0">
                <a:solidFill>
                  <a:srgbClr val="000000"/>
                </a:solidFill>
                <a:cs typeface="Arial" panose="020B0604020202020204" pitchFamily="34" charset="0"/>
              </a:rPr>
              <a:t> inspector</a:t>
            </a:r>
          </a:p>
          <a:p>
            <a:pPr marL="0" indent="0" algn="l">
              <a:buNone/>
            </a:pPr>
            <a:r>
              <a:rPr lang="en-US" sz="8000" i="0" u="none" strike="noStrike" baseline="0" dirty="0">
                <a:solidFill>
                  <a:srgbClr val="000000"/>
                </a:solidFill>
                <a:cs typeface="Arial" panose="020B0604020202020204" pitchFamily="34" charset="0"/>
              </a:rPr>
              <a:t>Professor Samantha </a:t>
            </a:r>
            <a:r>
              <a:rPr lang="en-US" sz="8000" i="0" u="none" strike="noStrike" baseline="0" dirty="0" err="1">
                <a:solidFill>
                  <a:srgbClr val="000000"/>
                </a:solidFill>
                <a:cs typeface="Arial" panose="020B0604020202020204" pitchFamily="34" charset="0"/>
              </a:rPr>
              <a:t>Twiselton</a:t>
            </a:r>
            <a:r>
              <a:rPr lang="en-US" sz="8000" i="0" u="none" strike="noStrike" baseline="0" dirty="0">
                <a:solidFill>
                  <a:srgbClr val="000000"/>
                </a:solidFill>
                <a:cs typeface="Arial" panose="020B0604020202020204" pitchFamily="34" charset="0"/>
              </a:rPr>
              <a:t>, Director, Sheffield Hallam Institute of Education, Vice President, </a:t>
            </a:r>
            <a:r>
              <a:rPr lang="en-GB" sz="8000" i="0" u="none" strike="noStrike" baseline="0" dirty="0">
                <a:solidFill>
                  <a:srgbClr val="000000"/>
                </a:solidFill>
                <a:cs typeface="Arial" panose="020B0604020202020204" pitchFamily="34" charset="0"/>
              </a:rPr>
              <a:t>Chartered College of Teaching</a:t>
            </a:r>
            <a:endParaRPr lang="en-GB" sz="8000" dirty="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081023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E1A426-42E1-4330-8B77-356A784DB329}"/>
              </a:ext>
            </a:extLst>
          </p:cNvPr>
          <p:cNvPicPr>
            <a:picLocks noChangeAspect="1"/>
          </p:cNvPicPr>
          <p:nvPr/>
        </p:nvPicPr>
        <p:blipFill>
          <a:blip r:embed="rId3"/>
          <a:stretch>
            <a:fillRect/>
          </a:stretch>
        </p:blipFill>
        <p:spPr>
          <a:xfrm>
            <a:off x="109186" y="1323637"/>
            <a:ext cx="5812945" cy="4728820"/>
          </a:xfrm>
          <a:prstGeom prst="rect">
            <a:avLst/>
          </a:prstGeom>
        </p:spPr>
      </p:pic>
      <p:pic>
        <p:nvPicPr>
          <p:cNvPr id="5" name="Picture 4">
            <a:extLst>
              <a:ext uri="{FF2B5EF4-FFF2-40B4-BE49-F238E27FC236}">
                <a16:creationId xmlns:a16="http://schemas.microsoft.com/office/drawing/2014/main" id="{AA356CF5-5A4D-4C0E-9C5E-5E2065A52400}"/>
              </a:ext>
            </a:extLst>
          </p:cNvPr>
          <p:cNvPicPr>
            <a:picLocks noChangeAspect="1"/>
          </p:cNvPicPr>
          <p:nvPr/>
        </p:nvPicPr>
        <p:blipFill>
          <a:blip r:embed="rId4"/>
          <a:stretch>
            <a:fillRect/>
          </a:stretch>
        </p:blipFill>
        <p:spPr>
          <a:xfrm>
            <a:off x="6096000" y="1323636"/>
            <a:ext cx="5820655" cy="4728820"/>
          </a:xfrm>
          <a:prstGeom prst="rect">
            <a:avLst/>
          </a:prstGeom>
        </p:spPr>
      </p:pic>
      <p:sp>
        <p:nvSpPr>
          <p:cNvPr id="2" name="Rectangle 1">
            <a:extLst>
              <a:ext uri="{FF2B5EF4-FFF2-40B4-BE49-F238E27FC236}">
                <a16:creationId xmlns:a16="http://schemas.microsoft.com/office/drawing/2014/main" id="{CD8DCFE2-137E-44B8-B8CD-03B5A4F64857}"/>
              </a:ext>
            </a:extLst>
          </p:cNvPr>
          <p:cNvSpPr/>
          <p:nvPr/>
        </p:nvSpPr>
        <p:spPr>
          <a:xfrm>
            <a:off x="772886" y="381000"/>
            <a:ext cx="10395857" cy="631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Respondent views (n = 17)</a:t>
            </a:r>
            <a:endParaRPr lang="en-GB" sz="2800" b="1" dirty="0"/>
          </a:p>
        </p:txBody>
      </p:sp>
    </p:spTree>
    <p:extLst>
      <p:ext uri="{BB962C8B-B14F-4D97-AF65-F5344CB8AC3E}">
        <p14:creationId xmlns:p14="http://schemas.microsoft.com/office/powerpoint/2010/main" val="375235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22C4FC-6943-451B-81B6-01131D28C5E4}"/>
              </a:ext>
            </a:extLst>
          </p:cNvPr>
          <p:cNvPicPr>
            <a:picLocks noChangeAspect="1"/>
          </p:cNvPicPr>
          <p:nvPr/>
        </p:nvPicPr>
        <p:blipFill>
          <a:blip r:embed="rId3"/>
          <a:stretch>
            <a:fillRect/>
          </a:stretch>
        </p:blipFill>
        <p:spPr>
          <a:xfrm>
            <a:off x="1589903" y="533400"/>
            <a:ext cx="9012194" cy="6019799"/>
          </a:xfrm>
          <a:prstGeom prst="rect">
            <a:avLst/>
          </a:prstGeom>
        </p:spPr>
      </p:pic>
    </p:spTree>
    <p:extLst>
      <p:ext uri="{BB962C8B-B14F-4D97-AF65-F5344CB8AC3E}">
        <p14:creationId xmlns:p14="http://schemas.microsoft.com/office/powerpoint/2010/main" val="246440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D87DD-4825-4816-9A2F-B263F666BEE6}"/>
              </a:ext>
            </a:extLst>
          </p:cNvPr>
          <p:cNvSpPr>
            <a:spLocks noGrp="1"/>
          </p:cNvSpPr>
          <p:nvPr>
            <p:ph type="title"/>
          </p:nvPr>
        </p:nvSpPr>
        <p:spPr>
          <a:xfrm>
            <a:off x="838200" y="365125"/>
            <a:ext cx="10515600" cy="860171"/>
          </a:xfrm>
        </p:spPr>
        <p:txBody>
          <a:bodyPr>
            <a:normAutofit/>
          </a:bodyPr>
          <a:lstStyle/>
          <a:p>
            <a:r>
              <a:rPr lang="en-US" sz="4000" b="1" dirty="0"/>
              <a:t>Governance functions are interdependent</a:t>
            </a:r>
            <a:endParaRPr lang="en-GB" sz="4000" dirty="0"/>
          </a:p>
        </p:txBody>
      </p:sp>
      <p:graphicFrame>
        <p:nvGraphicFramePr>
          <p:cNvPr id="4" name="Table 4">
            <a:extLst>
              <a:ext uri="{FF2B5EF4-FFF2-40B4-BE49-F238E27FC236}">
                <a16:creationId xmlns:a16="http://schemas.microsoft.com/office/drawing/2014/main" id="{CFB2B5FA-5B7B-46EC-921E-E1DB5E410CD0}"/>
              </a:ext>
            </a:extLst>
          </p:cNvPr>
          <p:cNvGraphicFramePr>
            <a:graphicFrameLocks noGrp="1"/>
          </p:cNvGraphicFramePr>
          <p:nvPr>
            <p:ph idx="1"/>
            <p:extLst>
              <p:ext uri="{D42A27DB-BD31-4B8C-83A1-F6EECF244321}">
                <p14:modId xmlns:p14="http://schemas.microsoft.com/office/powerpoint/2010/main" val="831424983"/>
              </p:ext>
            </p:extLst>
          </p:nvPr>
        </p:nvGraphicFramePr>
        <p:xfrm>
          <a:off x="838200" y="1360715"/>
          <a:ext cx="10515600" cy="5355772"/>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589838894"/>
                    </a:ext>
                  </a:extLst>
                </a:gridCol>
                <a:gridCol w="2628900">
                  <a:extLst>
                    <a:ext uri="{9D8B030D-6E8A-4147-A177-3AD203B41FA5}">
                      <a16:colId xmlns:a16="http://schemas.microsoft.com/office/drawing/2014/main" val="667050622"/>
                    </a:ext>
                  </a:extLst>
                </a:gridCol>
                <a:gridCol w="5257800">
                  <a:extLst>
                    <a:ext uri="{9D8B030D-6E8A-4147-A177-3AD203B41FA5}">
                      <a16:colId xmlns:a16="http://schemas.microsoft.com/office/drawing/2014/main" val="2252005037"/>
                    </a:ext>
                  </a:extLst>
                </a:gridCol>
              </a:tblGrid>
              <a:tr h="388579">
                <a:tc>
                  <a:txBody>
                    <a:bodyPr/>
                    <a:lstStyle/>
                    <a:p>
                      <a:r>
                        <a:rPr lang="en-GB" dirty="0"/>
                        <a:t>Governance function</a:t>
                      </a:r>
                    </a:p>
                  </a:txBody>
                  <a:tcPr/>
                </a:tc>
                <a:tc>
                  <a:txBody>
                    <a:bodyPr/>
                    <a:lstStyle/>
                    <a:p>
                      <a:r>
                        <a:rPr lang="en-GB" dirty="0"/>
                        <a:t>Issues</a:t>
                      </a:r>
                    </a:p>
                  </a:txBody>
                  <a:tcPr/>
                </a:tc>
                <a:tc>
                  <a:txBody>
                    <a:bodyPr/>
                    <a:lstStyle/>
                    <a:p>
                      <a:r>
                        <a:rPr lang="en-GB" dirty="0"/>
                        <a:t>Impact</a:t>
                      </a:r>
                    </a:p>
                  </a:txBody>
                  <a:tcPr/>
                </a:tc>
                <a:extLst>
                  <a:ext uri="{0D108BD9-81ED-4DB2-BD59-A6C34878D82A}">
                    <a16:rowId xmlns:a16="http://schemas.microsoft.com/office/drawing/2014/main" val="2632953359"/>
                  </a:ext>
                </a:extLst>
              </a:tr>
              <a:tr h="670944">
                <a:tc>
                  <a:txBody>
                    <a:bodyPr/>
                    <a:lstStyle/>
                    <a:p>
                      <a:r>
                        <a:rPr lang="en-US" sz="1800" dirty="0"/>
                        <a:t>Recruitment and retention of teachers</a:t>
                      </a:r>
                      <a:endParaRPr lang="en-GB" dirty="0"/>
                    </a:p>
                  </a:txBody>
                  <a:tcPr/>
                </a:tc>
                <a:tc>
                  <a:txBody>
                    <a:bodyPr/>
                    <a:lstStyle/>
                    <a:p>
                      <a:r>
                        <a:rPr lang="en-US" sz="1800" b="0" dirty="0"/>
                        <a:t>Accountability, workload, ethos/trust/hierarchies</a:t>
                      </a:r>
                      <a:endParaRPr lang="en-GB" b="0" dirty="0"/>
                    </a:p>
                  </a:txBody>
                  <a:tcPr/>
                </a:tc>
                <a:tc>
                  <a:txBody>
                    <a:bodyPr/>
                    <a:lstStyle/>
                    <a:p>
                      <a:r>
                        <a:rPr lang="en-GB" b="1" dirty="0"/>
                        <a:t>‘Career suicide’ to lead a challenging school</a:t>
                      </a:r>
                    </a:p>
                    <a:p>
                      <a:r>
                        <a:rPr lang="en-GB" b="1" dirty="0"/>
                        <a:t>Shortages disproportionately affect low SES schools</a:t>
                      </a:r>
                    </a:p>
                  </a:txBody>
                  <a:tcPr/>
                </a:tc>
                <a:extLst>
                  <a:ext uri="{0D108BD9-81ED-4DB2-BD59-A6C34878D82A}">
                    <a16:rowId xmlns:a16="http://schemas.microsoft.com/office/drawing/2014/main" val="3229198383"/>
                  </a:ext>
                </a:extLst>
              </a:tr>
              <a:tr h="670699">
                <a:tc>
                  <a:txBody>
                    <a:bodyPr/>
                    <a:lstStyle/>
                    <a:p>
                      <a:r>
                        <a:rPr lang="en-GB" dirty="0"/>
                        <a:t>Admissions</a:t>
                      </a:r>
                    </a:p>
                  </a:txBody>
                  <a:tcPr/>
                </a:tc>
                <a:tc>
                  <a:txBody>
                    <a:bodyPr/>
                    <a:lstStyle/>
                    <a:p>
                      <a:r>
                        <a:rPr lang="en-GB" dirty="0"/>
                        <a:t>Multiple admissions authorities</a:t>
                      </a:r>
                    </a:p>
                  </a:txBody>
                  <a:tcPr/>
                </a:tc>
                <a:tc>
                  <a:txBody>
                    <a:bodyPr/>
                    <a:lstStyle/>
                    <a:p>
                      <a:r>
                        <a:rPr lang="en-US" sz="1800" b="1" dirty="0"/>
                        <a:t>Exclusions (</a:t>
                      </a:r>
                      <a:r>
                        <a:rPr lang="en-US" sz="1800" b="1" dirty="0" err="1"/>
                        <a:t>inc</a:t>
                      </a:r>
                      <a:r>
                        <a:rPr lang="en-US" sz="1800" b="1" dirty="0"/>
                        <a:t> 40%), off-rolling, local lotteries (SEND), disempowerment of parents/</a:t>
                      </a:r>
                      <a:r>
                        <a:rPr lang="en-US" sz="1800" b="1" dirty="0" err="1"/>
                        <a:t>carers</a:t>
                      </a:r>
                      <a:r>
                        <a:rPr lang="en-US" sz="1800" b="1" dirty="0"/>
                        <a:t> </a:t>
                      </a:r>
                      <a:endParaRPr lang="en-GB" dirty="0"/>
                    </a:p>
                  </a:txBody>
                  <a:tcPr/>
                </a:tc>
                <a:extLst>
                  <a:ext uri="{0D108BD9-81ED-4DB2-BD59-A6C34878D82A}">
                    <a16:rowId xmlns:a16="http://schemas.microsoft.com/office/drawing/2014/main" val="4256536425"/>
                  </a:ext>
                </a:extLst>
              </a:tr>
              <a:tr h="1219552">
                <a:tc>
                  <a:txBody>
                    <a:bodyPr/>
                    <a:lstStyle/>
                    <a:p>
                      <a:r>
                        <a:rPr lang="en-US" sz="1800" dirty="0"/>
                        <a:t>Curriculum</a:t>
                      </a:r>
                      <a:endParaRPr lang="en-GB" dirty="0"/>
                    </a:p>
                  </a:txBody>
                  <a:tcPr/>
                </a:tc>
                <a:tc>
                  <a:txBody>
                    <a:bodyPr/>
                    <a:lstStyle/>
                    <a:p>
                      <a:r>
                        <a:rPr lang="en-US" sz="1800" b="0" dirty="0"/>
                        <a:t>Narrowness, the numbers failing, excessive reliance on/cost of exams</a:t>
                      </a:r>
                      <a:endParaRPr lang="en-GB" b="0" dirty="0"/>
                    </a:p>
                  </a:txBody>
                  <a:tcPr/>
                </a:tc>
                <a:tc>
                  <a:txBody>
                    <a:bodyPr/>
                    <a:lstStyle/>
                    <a:p>
                      <a:r>
                        <a:rPr lang="en-GB" b="1" dirty="0"/>
                        <a:t>(re)growing social attainment gap</a:t>
                      </a:r>
                    </a:p>
                    <a:p>
                      <a:r>
                        <a:rPr lang="en-GB" b="1" dirty="0"/>
                        <a:t>The ‘forgotten third’</a:t>
                      </a:r>
                    </a:p>
                    <a:p>
                      <a:r>
                        <a:rPr lang="en-GB" b="1" dirty="0"/>
                        <a:t>Starts pre-school and widens each phase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Within-school segregation</a:t>
                      </a:r>
                    </a:p>
                  </a:txBody>
                  <a:tcPr/>
                </a:tc>
                <a:extLst>
                  <a:ext uri="{0D108BD9-81ED-4DB2-BD59-A6C34878D82A}">
                    <a16:rowId xmlns:a16="http://schemas.microsoft.com/office/drawing/2014/main" val="3557631252"/>
                  </a:ext>
                </a:extLst>
              </a:tr>
              <a:tr h="670699">
                <a:tc>
                  <a:txBody>
                    <a:bodyPr/>
                    <a:lstStyle/>
                    <a:p>
                      <a:r>
                        <a:rPr lang="en-US" sz="1800" dirty="0"/>
                        <a:t>School improvement</a:t>
                      </a:r>
                      <a:endParaRPr lang="en-GB" dirty="0"/>
                    </a:p>
                  </a:txBody>
                  <a:tcPr/>
                </a:tc>
                <a:tc>
                  <a:txBody>
                    <a:bodyPr/>
                    <a:lstStyle/>
                    <a:p>
                      <a:r>
                        <a:rPr lang="en-US" sz="1800" b="0" dirty="0"/>
                        <a:t>Focus on ‘proving’ rather than ‘improving</a:t>
                      </a:r>
                      <a:r>
                        <a:rPr lang="en-US" sz="1800" b="1" dirty="0"/>
                        <a:t>’</a:t>
                      </a:r>
                      <a:endParaRPr lang="en-GB" dirty="0"/>
                    </a:p>
                  </a:txBody>
                  <a:tcPr/>
                </a:tc>
                <a:tc>
                  <a:txBody>
                    <a:bodyPr/>
                    <a:lstStyle/>
                    <a:p>
                      <a:r>
                        <a:rPr lang="en-GB" b="1" dirty="0"/>
                        <a:t>Unregulated ‘market’ of providers</a:t>
                      </a:r>
                    </a:p>
                    <a:p>
                      <a:r>
                        <a:rPr lang="en-GB" b="1" dirty="0"/>
                        <a:t>Unequal access to support mechanisms</a:t>
                      </a:r>
                    </a:p>
                  </a:txBody>
                  <a:tcPr/>
                </a:tc>
                <a:extLst>
                  <a:ext uri="{0D108BD9-81ED-4DB2-BD59-A6C34878D82A}">
                    <a16:rowId xmlns:a16="http://schemas.microsoft.com/office/drawing/2014/main" val="4091003482"/>
                  </a:ext>
                </a:extLst>
              </a:tr>
              <a:tr h="388579">
                <a:tc>
                  <a:txBody>
                    <a:bodyPr/>
                    <a:lstStyle/>
                    <a:p>
                      <a:r>
                        <a:rPr lang="en-GB" dirty="0"/>
                        <a:t>Accountability</a:t>
                      </a:r>
                    </a:p>
                  </a:txBody>
                  <a:tcPr/>
                </a:tc>
                <a:tc>
                  <a:txBody>
                    <a:bodyPr/>
                    <a:lstStyle/>
                    <a:p>
                      <a:r>
                        <a:rPr lang="en-US" sz="1800" b="0" dirty="0"/>
                        <a:t>Barriers to collaboration</a:t>
                      </a:r>
                      <a:endParaRPr lang="en-GB" b="0" dirty="0"/>
                    </a:p>
                  </a:txBody>
                  <a:tcPr/>
                </a:tc>
                <a:tc>
                  <a:txBody>
                    <a:bodyPr/>
                    <a:lstStyle/>
                    <a:p>
                      <a:r>
                        <a:rPr lang="en-GB" b="1" dirty="0"/>
                        <a:t>Incentivises perverse behaviours</a:t>
                      </a:r>
                    </a:p>
                  </a:txBody>
                  <a:tcPr/>
                </a:tc>
                <a:extLst>
                  <a:ext uri="{0D108BD9-81ED-4DB2-BD59-A6C34878D82A}">
                    <a16:rowId xmlns:a16="http://schemas.microsoft.com/office/drawing/2014/main" val="4077908031"/>
                  </a:ext>
                </a:extLst>
              </a:tr>
              <a:tr h="388579">
                <a:tc>
                  <a:txBody>
                    <a:bodyPr/>
                    <a:lstStyle/>
                    <a:p>
                      <a:r>
                        <a:rPr lang="en-GB" dirty="0"/>
                        <a:t>Places-planning</a:t>
                      </a:r>
                    </a:p>
                  </a:txBody>
                  <a:tcPr/>
                </a:tc>
                <a:tc>
                  <a:txBody>
                    <a:bodyPr/>
                    <a:lstStyle/>
                    <a:p>
                      <a:r>
                        <a:rPr lang="en-GB" dirty="0"/>
                        <a:t>Segregation, M/C capture</a:t>
                      </a:r>
                    </a:p>
                  </a:txBody>
                  <a:tcPr/>
                </a:tc>
                <a:tc>
                  <a:txBody>
                    <a:bodyPr/>
                    <a:lstStyle/>
                    <a:p>
                      <a:r>
                        <a:rPr lang="en-GB" b="1" dirty="0"/>
                        <a:t>Lack of local accountability</a:t>
                      </a:r>
                    </a:p>
                  </a:txBody>
                  <a:tcPr/>
                </a:tc>
                <a:extLst>
                  <a:ext uri="{0D108BD9-81ED-4DB2-BD59-A6C34878D82A}">
                    <a16:rowId xmlns:a16="http://schemas.microsoft.com/office/drawing/2014/main" val="3004690335"/>
                  </a:ext>
                </a:extLst>
              </a:tr>
              <a:tr h="958141">
                <a:tc>
                  <a:txBody>
                    <a:bodyPr/>
                    <a:lstStyle/>
                    <a:p>
                      <a:r>
                        <a:rPr lang="en-GB" dirty="0"/>
                        <a:t>Building for the Future</a:t>
                      </a:r>
                    </a:p>
                  </a:txBody>
                  <a:tcPr/>
                </a:tc>
                <a:tc>
                  <a:txBody>
                    <a:bodyPr/>
                    <a:lstStyle/>
                    <a:p>
                      <a:r>
                        <a:rPr lang="en-US" sz="1800" b="0" dirty="0"/>
                        <a:t>Widening poverty and attainment gaps. Well-being, future skills</a:t>
                      </a:r>
                      <a:endParaRPr lang="en-GB" b="0" dirty="0"/>
                    </a:p>
                  </a:txBody>
                  <a:tcPr/>
                </a:tc>
                <a:tc>
                  <a:txBody>
                    <a:bodyPr/>
                    <a:lstStyle/>
                    <a:p>
                      <a:r>
                        <a:rPr lang="en-GB" b="1" dirty="0"/>
                        <a:t>Assistive-learning, universal digital access</a:t>
                      </a:r>
                    </a:p>
                    <a:p>
                      <a:r>
                        <a:rPr lang="en-GB" b="1" dirty="0"/>
                        <a:t>Global citizens, empowered pupils</a:t>
                      </a:r>
                    </a:p>
                  </a:txBody>
                  <a:tcPr/>
                </a:tc>
                <a:extLst>
                  <a:ext uri="{0D108BD9-81ED-4DB2-BD59-A6C34878D82A}">
                    <a16:rowId xmlns:a16="http://schemas.microsoft.com/office/drawing/2014/main" val="3244917310"/>
                  </a:ext>
                </a:extLst>
              </a:tr>
            </a:tbl>
          </a:graphicData>
        </a:graphic>
      </p:graphicFrame>
    </p:spTree>
    <p:extLst>
      <p:ext uri="{BB962C8B-B14F-4D97-AF65-F5344CB8AC3E}">
        <p14:creationId xmlns:p14="http://schemas.microsoft.com/office/powerpoint/2010/main" val="177566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0315-EB08-4571-B6EF-14820707F986}"/>
              </a:ext>
            </a:extLst>
          </p:cNvPr>
          <p:cNvSpPr>
            <a:spLocks noGrp="1"/>
          </p:cNvSpPr>
          <p:nvPr>
            <p:ph type="title"/>
          </p:nvPr>
        </p:nvSpPr>
        <p:spPr>
          <a:xfrm>
            <a:off x="838200" y="146303"/>
            <a:ext cx="10515600" cy="1005841"/>
          </a:xfrm>
        </p:spPr>
        <p:txBody>
          <a:bodyPr>
            <a:normAutofit/>
          </a:bodyPr>
          <a:lstStyle/>
          <a:p>
            <a:pPr algn="ctr"/>
            <a:r>
              <a:rPr lang="en-GB" sz="4000" b="1" dirty="0"/>
              <a:t>Locality-based governance</a:t>
            </a:r>
          </a:p>
        </p:txBody>
      </p:sp>
      <p:sp>
        <p:nvSpPr>
          <p:cNvPr id="3" name="Content Placeholder 2">
            <a:extLst>
              <a:ext uri="{FF2B5EF4-FFF2-40B4-BE49-F238E27FC236}">
                <a16:creationId xmlns:a16="http://schemas.microsoft.com/office/drawing/2014/main" id="{5511FA76-4CAA-4670-A117-FA1F7BA12A16}"/>
              </a:ext>
            </a:extLst>
          </p:cNvPr>
          <p:cNvSpPr>
            <a:spLocks noGrp="1"/>
          </p:cNvSpPr>
          <p:nvPr>
            <p:ph idx="1"/>
          </p:nvPr>
        </p:nvSpPr>
        <p:spPr>
          <a:xfrm>
            <a:off x="838200" y="1230086"/>
            <a:ext cx="10515600" cy="5627913"/>
          </a:xfrm>
        </p:spPr>
        <p:txBody>
          <a:bodyPr>
            <a:normAutofit/>
          </a:bodyPr>
          <a:lstStyle/>
          <a:p>
            <a:pPr marL="0" indent="0">
              <a:buNone/>
            </a:pPr>
            <a:r>
              <a:rPr lang="en-US" sz="2400" b="1" dirty="0"/>
              <a:t>Definition: </a:t>
            </a:r>
            <a:r>
              <a:rPr lang="en-US" sz="2000" i="1" dirty="0"/>
              <a:t>a h</a:t>
            </a:r>
            <a:r>
              <a:rPr lang="en-US" sz="2000" b="0" i="1" u="none" strike="noStrike" baseline="0" dirty="0"/>
              <a:t>olistic approach to education across a local area</a:t>
            </a:r>
            <a:r>
              <a:rPr lang="en-US" sz="2000" dirty="0"/>
              <a:t> (p.34)</a:t>
            </a:r>
            <a:endParaRPr lang="en-US" sz="2000" b="1" dirty="0"/>
          </a:p>
          <a:p>
            <a:r>
              <a:rPr lang="en-GB" sz="2000" b="0" i="0" u="none" strike="noStrike" baseline="0" dirty="0"/>
              <a:t>rooted in </a:t>
            </a:r>
            <a:r>
              <a:rPr lang="en-US" sz="2000" b="0" i="0" u="none" strike="noStrike" baseline="0" dirty="0"/>
              <a:t>localities (local knowledge, release initiative, increase engagement)</a:t>
            </a:r>
          </a:p>
          <a:p>
            <a:r>
              <a:rPr lang="en-US" sz="2000" dirty="0"/>
              <a:t>o</a:t>
            </a:r>
            <a:r>
              <a:rPr lang="en-US" sz="2000" b="0" i="0" u="none" strike="noStrike" baseline="0" dirty="0"/>
              <a:t>utward-looking (wider expertise and resource, avoiding insularity or entrenching disadvantage)</a:t>
            </a:r>
          </a:p>
          <a:p>
            <a:endParaRPr lang="en-US" sz="2000" b="1" dirty="0"/>
          </a:p>
          <a:p>
            <a:pPr marL="0" indent="0">
              <a:buNone/>
            </a:pPr>
            <a:r>
              <a:rPr lang="en-US" sz="2400" b="1" dirty="0"/>
              <a:t>Benefits</a:t>
            </a:r>
          </a:p>
          <a:p>
            <a:r>
              <a:rPr lang="en-US" sz="2000" b="0" i="0" u="none" strike="noStrike" baseline="0" dirty="0"/>
              <a:t>provides essential “glue” or coordination</a:t>
            </a:r>
          </a:p>
          <a:p>
            <a:r>
              <a:rPr lang="en-US" sz="2000" b="0" i="0" u="none" strike="noStrike" baseline="0" dirty="0" err="1"/>
              <a:t>mobilises</a:t>
            </a:r>
            <a:r>
              <a:rPr lang="en-US" sz="2000" b="0" i="0" u="none" strike="noStrike" baseline="0" dirty="0"/>
              <a:t> collective sense of responsibility to reduce competition which drives local hierarchies and increases the effects of disadvantage</a:t>
            </a:r>
          </a:p>
          <a:p>
            <a:r>
              <a:rPr lang="en-US" sz="2000" dirty="0"/>
              <a:t>f</a:t>
            </a:r>
            <a:r>
              <a:rPr lang="en-US" sz="2000" b="0" i="0" u="none" strike="noStrike" baseline="0" dirty="0"/>
              <a:t>ocus on contextual factors which can provide barriers to achievement or offer solutions.</a:t>
            </a:r>
            <a:r>
              <a:rPr lang="en-US" sz="2000" dirty="0"/>
              <a:t> ‘One size fits all’ (consistency) Vs </a:t>
            </a:r>
            <a:r>
              <a:rPr lang="en-GB" sz="2000" dirty="0"/>
              <a:t>flexibility  (local responsiveness)</a:t>
            </a:r>
            <a:endParaRPr lang="en-US" sz="2000" dirty="0"/>
          </a:p>
          <a:p>
            <a:r>
              <a:rPr lang="en-US" sz="2000" dirty="0"/>
              <a:t>increase cost-efficiencies, prevents </a:t>
            </a:r>
            <a:r>
              <a:rPr lang="en-GB" sz="2000" dirty="0"/>
              <a:t>‘reinvention of the wheel’</a:t>
            </a:r>
            <a:endParaRPr lang="en-US" sz="2000" dirty="0"/>
          </a:p>
          <a:p>
            <a:r>
              <a:rPr lang="en-US" sz="2000" dirty="0"/>
              <a:t>identity matters </a:t>
            </a:r>
          </a:p>
          <a:p>
            <a:r>
              <a:rPr lang="en-US" sz="2000" dirty="0"/>
              <a:t>Covid 19 highlighted the importance of infra-structure and local partnerships</a:t>
            </a:r>
          </a:p>
          <a:p>
            <a:pPr marL="0" indent="0">
              <a:buNone/>
            </a:pPr>
            <a:endParaRPr lang="en-US" sz="2000" dirty="0"/>
          </a:p>
          <a:p>
            <a:pPr marL="0" indent="0">
              <a:buNone/>
            </a:pPr>
            <a:endParaRPr lang="en-US" sz="2400" dirty="0"/>
          </a:p>
          <a:p>
            <a:endParaRPr lang="en-GB" sz="2400" dirty="0"/>
          </a:p>
        </p:txBody>
      </p:sp>
    </p:spTree>
    <p:extLst>
      <p:ext uri="{BB962C8B-B14F-4D97-AF65-F5344CB8AC3E}">
        <p14:creationId xmlns:p14="http://schemas.microsoft.com/office/powerpoint/2010/main" val="62080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363-C575-4374-B087-CB36155704C2}"/>
              </a:ext>
            </a:extLst>
          </p:cNvPr>
          <p:cNvSpPr>
            <a:spLocks noGrp="1"/>
          </p:cNvSpPr>
          <p:nvPr>
            <p:ph type="title"/>
          </p:nvPr>
        </p:nvSpPr>
        <p:spPr/>
        <p:txBody>
          <a:bodyPr/>
          <a:lstStyle/>
          <a:p>
            <a:pPr algn="ctr"/>
            <a:r>
              <a:rPr lang="en-US" b="1" dirty="0"/>
              <a:t>Locality models</a:t>
            </a:r>
            <a:endParaRPr lang="en-GB" b="1" dirty="0"/>
          </a:p>
        </p:txBody>
      </p:sp>
      <p:sp>
        <p:nvSpPr>
          <p:cNvPr id="3" name="Content Placeholder 2">
            <a:extLst>
              <a:ext uri="{FF2B5EF4-FFF2-40B4-BE49-F238E27FC236}">
                <a16:creationId xmlns:a16="http://schemas.microsoft.com/office/drawing/2014/main" id="{8AEFFA9B-1108-402F-BB19-A230C104B823}"/>
              </a:ext>
            </a:extLst>
          </p:cNvPr>
          <p:cNvSpPr>
            <a:spLocks noGrp="1"/>
          </p:cNvSpPr>
          <p:nvPr>
            <p:ph sz="half" idx="1"/>
          </p:nvPr>
        </p:nvSpPr>
        <p:spPr/>
        <p:txBody>
          <a:bodyPr>
            <a:normAutofit fontScale="92500"/>
          </a:bodyPr>
          <a:lstStyle/>
          <a:p>
            <a:pPr marL="0" indent="0" algn="l">
              <a:buNone/>
            </a:pPr>
            <a:r>
              <a:rPr lang="en-GB" b="1" i="0" u="none" strike="noStrike" baseline="0" dirty="0">
                <a:solidFill>
                  <a:srgbClr val="59388E"/>
                </a:solidFill>
              </a:rPr>
              <a:t>A: centrally-led coordination, </a:t>
            </a:r>
            <a:r>
              <a:rPr lang="en-US" b="1" i="0" u="none" strike="noStrike" baseline="0" dirty="0">
                <a:solidFill>
                  <a:srgbClr val="59388E"/>
                </a:solidFill>
              </a:rPr>
              <a:t>dissemination or roll-out of evidence-based p</a:t>
            </a:r>
            <a:r>
              <a:rPr lang="en-GB" b="1" i="0" u="none" strike="noStrike" baseline="0" dirty="0" err="1">
                <a:solidFill>
                  <a:srgbClr val="59388E"/>
                </a:solidFill>
              </a:rPr>
              <a:t>ractice</a:t>
            </a:r>
            <a:endParaRPr lang="en-GB" b="1" i="0" u="none" strike="noStrike" baseline="0" dirty="0">
              <a:solidFill>
                <a:srgbClr val="59388E"/>
              </a:solidFill>
            </a:endParaRPr>
          </a:p>
          <a:p>
            <a:pPr algn="l"/>
            <a:r>
              <a:rPr lang="en-US" dirty="0"/>
              <a:t>152 Local Authorities</a:t>
            </a:r>
          </a:p>
          <a:p>
            <a:pPr algn="l"/>
            <a:r>
              <a:rPr lang="en-US" dirty="0"/>
              <a:t>8 RSCs</a:t>
            </a:r>
          </a:p>
          <a:p>
            <a:r>
              <a:rPr lang="en-US" dirty="0"/>
              <a:t>Teaching school networks and hubs</a:t>
            </a:r>
          </a:p>
          <a:p>
            <a:r>
              <a:rPr lang="en-US" dirty="0"/>
              <a:t>EEF Regional Directors and research schools networks</a:t>
            </a:r>
          </a:p>
          <a:p>
            <a:r>
              <a:rPr lang="en-US" dirty="0"/>
              <a:t>STEM/English/mathematics regional hubs</a:t>
            </a:r>
          </a:p>
          <a:p>
            <a:endParaRPr lang="en-GB" dirty="0"/>
          </a:p>
        </p:txBody>
      </p:sp>
      <p:sp>
        <p:nvSpPr>
          <p:cNvPr id="4" name="Content Placeholder 3">
            <a:extLst>
              <a:ext uri="{FF2B5EF4-FFF2-40B4-BE49-F238E27FC236}">
                <a16:creationId xmlns:a16="http://schemas.microsoft.com/office/drawing/2014/main" id="{E32B6A95-4F72-4748-8627-3D46335E8B29}"/>
              </a:ext>
            </a:extLst>
          </p:cNvPr>
          <p:cNvSpPr>
            <a:spLocks noGrp="1"/>
          </p:cNvSpPr>
          <p:nvPr>
            <p:ph sz="half" idx="2"/>
          </p:nvPr>
        </p:nvSpPr>
        <p:spPr>
          <a:xfrm>
            <a:off x="6172200" y="1825625"/>
            <a:ext cx="5181600" cy="4858204"/>
          </a:xfrm>
        </p:spPr>
        <p:txBody>
          <a:bodyPr>
            <a:noAutofit/>
          </a:bodyPr>
          <a:lstStyle/>
          <a:p>
            <a:pPr marL="0" indent="0" algn="l">
              <a:buNone/>
            </a:pPr>
            <a:r>
              <a:rPr lang="en-GB" sz="2600" b="1" i="0" u="none" strike="noStrike" baseline="0" dirty="0">
                <a:solidFill>
                  <a:srgbClr val="59388E"/>
                </a:solidFill>
              </a:rPr>
              <a:t>B: locally-led place-based partnerships</a:t>
            </a:r>
            <a:endParaRPr lang="en-US" sz="2600" dirty="0"/>
          </a:p>
          <a:p>
            <a:r>
              <a:rPr lang="en-US" sz="2600" dirty="0"/>
              <a:t>32 Area Education Partnerships</a:t>
            </a:r>
          </a:p>
          <a:p>
            <a:r>
              <a:rPr lang="en-US" sz="2600" dirty="0"/>
              <a:t>Challenge Partners</a:t>
            </a:r>
          </a:p>
          <a:p>
            <a:r>
              <a:rPr lang="en-US" sz="2600" dirty="0"/>
              <a:t>Local initiatives supported by charities</a:t>
            </a:r>
          </a:p>
          <a:p>
            <a:endParaRPr lang="en-GB" sz="2600" b="1" i="0" u="none" strike="noStrike" baseline="0" dirty="0">
              <a:solidFill>
                <a:srgbClr val="59388E"/>
              </a:solidFill>
            </a:endParaRPr>
          </a:p>
          <a:p>
            <a:pPr marL="0" indent="0" algn="l">
              <a:buNone/>
            </a:pPr>
            <a:r>
              <a:rPr lang="en-GB" sz="2600" b="1" i="0" u="none" strike="noStrike" baseline="0" dirty="0">
                <a:solidFill>
                  <a:srgbClr val="59388E"/>
                </a:solidFill>
              </a:rPr>
              <a:t>C: both?</a:t>
            </a:r>
          </a:p>
          <a:p>
            <a:pPr marL="0" indent="0" algn="l">
              <a:buNone/>
            </a:pPr>
            <a:r>
              <a:rPr lang="en-GB" sz="2600" b="1" i="0" u="none" strike="noStrike" baseline="0" dirty="0">
                <a:solidFill>
                  <a:srgbClr val="59388E"/>
                </a:solidFill>
              </a:rPr>
              <a:t>12 </a:t>
            </a:r>
            <a:r>
              <a:rPr lang="en-GB" sz="2600" b="1" dirty="0">
                <a:solidFill>
                  <a:srgbClr val="59388E"/>
                </a:solidFill>
              </a:rPr>
              <a:t>Opportunity</a:t>
            </a:r>
            <a:r>
              <a:rPr lang="en-GB" sz="2600" b="1" i="0" u="none" strike="noStrike" baseline="0" dirty="0">
                <a:solidFill>
                  <a:srgbClr val="59388E"/>
                </a:solidFill>
              </a:rPr>
              <a:t> Areas</a:t>
            </a:r>
            <a:endParaRPr lang="en-GB" sz="2600" b="1" dirty="0">
              <a:solidFill>
                <a:srgbClr val="59388E"/>
              </a:solidFill>
            </a:endParaRPr>
          </a:p>
          <a:p>
            <a:pPr marL="0" indent="0">
              <a:buNone/>
            </a:pPr>
            <a:r>
              <a:rPr lang="en-US" sz="2600" b="1" dirty="0">
                <a:solidFill>
                  <a:srgbClr val="59388E"/>
                </a:solidFill>
              </a:rPr>
              <a:t>Combined authorities</a:t>
            </a:r>
          </a:p>
          <a:p>
            <a:endParaRPr lang="en-GB" sz="2600" dirty="0"/>
          </a:p>
        </p:txBody>
      </p:sp>
    </p:spTree>
    <p:extLst>
      <p:ext uri="{BB962C8B-B14F-4D97-AF65-F5344CB8AC3E}">
        <p14:creationId xmlns:p14="http://schemas.microsoft.com/office/powerpoint/2010/main" val="234950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B48C2-7CBC-4A18-BE3E-8E782119C5A7}"/>
              </a:ext>
            </a:extLst>
          </p:cNvPr>
          <p:cNvSpPr>
            <a:spLocks noGrp="1"/>
          </p:cNvSpPr>
          <p:nvPr>
            <p:ph idx="1"/>
          </p:nvPr>
        </p:nvSpPr>
        <p:spPr>
          <a:xfrm>
            <a:off x="838200" y="1078992"/>
            <a:ext cx="10515600" cy="5097971"/>
          </a:xfrm>
        </p:spPr>
        <p:txBody>
          <a:bodyPr>
            <a:normAutofit/>
          </a:bodyPr>
          <a:lstStyle/>
          <a:p>
            <a:pPr marL="0" indent="0" algn="ctr">
              <a:buNone/>
            </a:pPr>
            <a:r>
              <a:rPr lang="en-GB" sz="6600" b="1" dirty="0"/>
              <a:t>Findings</a:t>
            </a:r>
          </a:p>
          <a:p>
            <a:pPr marL="1143000" indent="-1143000">
              <a:buAutoNum type="arabicPeriod"/>
            </a:pPr>
            <a:r>
              <a:rPr lang="en-GB" sz="6600" dirty="0">
                <a:solidFill>
                  <a:schemeClr val="bg1">
                    <a:lumMod val="65000"/>
                  </a:schemeClr>
                </a:solidFill>
              </a:rPr>
              <a:t>Literature Review</a:t>
            </a:r>
          </a:p>
          <a:p>
            <a:pPr marL="1143000" indent="-1143000">
              <a:buAutoNum type="arabicPeriod"/>
            </a:pPr>
            <a:r>
              <a:rPr lang="en-GB" sz="6600" dirty="0">
                <a:solidFill>
                  <a:schemeClr val="bg1">
                    <a:lumMod val="65000"/>
                  </a:schemeClr>
                </a:solidFill>
              </a:rPr>
              <a:t>Interviews</a:t>
            </a:r>
          </a:p>
          <a:p>
            <a:pPr marL="1143000" indent="-1143000">
              <a:buAutoNum type="arabicPeriod"/>
            </a:pPr>
            <a:r>
              <a:rPr lang="en-GB" sz="6600" b="1" dirty="0">
                <a:solidFill>
                  <a:srgbClr val="FF0000"/>
                </a:solidFill>
              </a:rPr>
              <a:t>Focus Groups</a:t>
            </a:r>
          </a:p>
          <a:p>
            <a:pPr marL="0" indent="0" algn="ctr">
              <a:buNone/>
            </a:pPr>
            <a:endParaRPr lang="en-GB" sz="6600" b="1" dirty="0"/>
          </a:p>
        </p:txBody>
      </p:sp>
    </p:spTree>
    <p:extLst>
      <p:ext uri="{BB962C8B-B14F-4D97-AF65-F5344CB8AC3E}">
        <p14:creationId xmlns:p14="http://schemas.microsoft.com/office/powerpoint/2010/main" val="23123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A5D00-3676-4B9B-9A8B-9418434DB724}"/>
              </a:ext>
            </a:extLst>
          </p:cNvPr>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Focus Groups</a:t>
            </a:r>
            <a:br>
              <a:rPr lang="en-GB" b="1" dirty="0">
                <a:latin typeface="Calibri" panose="020F0502020204030204" pitchFamily="34" charset="0"/>
                <a:cs typeface="Calibri" panose="020F0502020204030204" pitchFamily="34" charset="0"/>
              </a:rPr>
            </a:br>
            <a:endParaRPr lang="en-GB"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60D588B-D328-4C89-8D39-22D1B1316234}"/>
              </a:ext>
            </a:extLst>
          </p:cNvPr>
          <p:cNvSpPr>
            <a:spLocks noGrp="1"/>
          </p:cNvSpPr>
          <p:nvPr>
            <p:ph idx="1"/>
          </p:nvPr>
        </p:nvSpPr>
        <p:spPr>
          <a:xfrm>
            <a:off x="838200" y="1349829"/>
            <a:ext cx="10515600" cy="5143046"/>
          </a:xfrm>
        </p:spPr>
        <p:txBody>
          <a:bodyPr>
            <a:normAutofit/>
          </a:bodyPr>
          <a:lstStyle/>
          <a:p>
            <a:pPr algn="l"/>
            <a:r>
              <a:rPr lang="en-US" sz="2000" i="0" u="none" strike="noStrike" baseline="0" dirty="0">
                <a:solidFill>
                  <a:srgbClr val="000000"/>
                </a:solidFill>
                <a:latin typeface="LibreFranklin-Light"/>
              </a:rPr>
              <a:t>ADCS Education Achievement Policy Group, Chaired by Gail Tolley DCS Brent</a:t>
            </a:r>
          </a:p>
          <a:p>
            <a:pPr algn="l"/>
            <a:r>
              <a:rPr lang="en-US" sz="2000" i="0" u="none" strike="noStrike" baseline="0" dirty="0">
                <a:solidFill>
                  <a:srgbClr val="000000"/>
                </a:solidFill>
                <a:latin typeface="LibreFranklin-Light"/>
              </a:rPr>
              <a:t>Nick Brook, Deputy General Secretary National Association of Head Teachers</a:t>
            </a:r>
          </a:p>
          <a:p>
            <a:pPr algn="l"/>
            <a:r>
              <a:rPr lang="en-US" sz="2000" i="0" u="none" strike="noStrike" baseline="0" dirty="0">
                <a:solidFill>
                  <a:srgbClr val="000000"/>
                </a:solidFill>
                <a:latin typeface="LibreFranklin-Light"/>
              </a:rPr>
              <a:t>Gina Cicerone, CO-CEO Fair Education Alliance</a:t>
            </a:r>
          </a:p>
          <a:p>
            <a:pPr algn="l"/>
            <a:r>
              <a:rPr lang="en-US" sz="2000" i="0" u="none" strike="noStrike" baseline="0" dirty="0">
                <a:solidFill>
                  <a:srgbClr val="000000"/>
                </a:solidFill>
                <a:latin typeface="LibreFranklin-Light"/>
              </a:rPr>
              <a:t>Alastair Falk, Coordinator Foundation for Education Research, founder of Birmingham School Area </a:t>
            </a:r>
            <a:r>
              <a:rPr lang="en-GB" sz="2000" i="0" u="none" strike="noStrike" baseline="0" dirty="0">
                <a:solidFill>
                  <a:srgbClr val="000000"/>
                </a:solidFill>
                <a:latin typeface="LibreFranklin-Light"/>
              </a:rPr>
              <a:t>Based Partnership</a:t>
            </a:r>
          </a:p>
          <a:p>
            <a:pPr algn="l"/>
            <a:r>
              <a:rPr lang="en-US" sz="2000" i="0" u="none" strike="noStrike" baseline="0" dirty="0">
                <a:solidFill>
                  <a:srgbClr val="000000"/>
                </a:solidFill>
                <a:latin typeface="LibreFranklin-Light"/>
              </a:rPr>
              <a:t>Ian Keating: Policy Lead Education and Social Care, Local Government Association</a:t>
            </a:r>
          </a:p>
          <a:p>
            <a:pPr algn="l"/>
            <a:r>
              <a:rPr lang="en-US" sz="2000" i="0" u="none" strike="noStrike" baseline="0" dirty="0">
                <a:solidFill>
                  <a:srgbClr val="000000"/>
                </a:solidFill>
                <a:latin typeface="LibreFranklin-Light"/>
              </a:rPr>
              <a:t>Emma Knights: CEO, National Governance Association</a:t>
            </a:r>
          </a:p>
          <a:p>
            <a:pPr algn="l"/>
            <a:r>
              <a:rPr lang="en-US" sz="2000" i="0" u="none" strike="noStrike" baseline="0" dirty="0">
                <a:solidFill>
                  <a:srgbClr val="000000"/>
                </a:solidFill>
                <a:latin typeface="LibreFranklin-Light"/>
              </a:rPr>
              <a:t>Andrew Lancashire, Service Director Education and Inclusion, Wakefield City Council</a:t>
            </a:r>
          </a:p>
          <a:p>
            <a:pPr algn="l"/>
            <a:r>
              <a:rPr lang="en-US" sz="2000" i="0" u="none" strike="noStrike" baseline="0" dirty="0">
                <a:solidFill>
                  <a:srgbClr val="000000"/>
                </a:solidFill>
                <a:latin typeface="LibreFranklin-Light"/>
              </a:rPr>
              <a:t>Kerry-Jane Packman, Executive Director, </a:t>
            </a:r>
            <a:r>
              <a:rPr lang="en-US" sz="2000" i="0" u="none" strike="noStrike" baseline="0" dirty="0" err="1">
                <a:solidFill>
                  <a:srgbClr val="000000"/>
                </a:solidFill>
                <a:latin typeface="LibreFranklin-Light"/>
              </a:rPr>
              <a:t>Parentkind</a:t>
            </a:r>
            <a:endParaRPr lang="en-US" sz="2000" i="0" u="none" strike="noStrike" baseline="0" dirty="0">
              <a:solidFill>
                <a:srgbClr val="000000"/>
              </a:solidFill>
              <a:latin typeface="LibreFranklin-Light"/>
            </a:endParaRPr>
          </a:p>
          <a:p>
            <a:pPr algn="l"/>
            <a:r>
              <a:rPr lang="en-US" sz="2000" i="0" u="none" strike="noStrike" baseline="0" dirty="0">
                <a:solidFill>
                  <a:srgbClr val="000000"/>
                </a:solidFill>
                <a:latin typeface="LibreFranklin-Light"/>
              </a:rPr>
              <a:t>Mark Patton, Assistant Director: Education and Skills, Newcastle City</a:t>
            </a:r>
          </a:p>
          <a:p>
            <a:pPr algn="l"/>
            <a:r>
              <a:rPr lang="en-US" sz="2000" i="0" u="none" strike="noStrike" baseline="0" dirty="0">
                <a:solidFill>
                  <a:srgbClr val="000000"/>
                </a:solidFill>
                <a:latin typeface="LibreFranklin-Light"/>
              </a:rPr>
              <a:t>Sacha Schofield, Headteacher, Bents Green Special School, Sheffield</a:t>
            </a:r>
          </a:p>
          <a:p>
            <a:pPr algn="l"/>
            <a:r>
              <a:rPr lang="en-US" sz="2000" i="0" u="none" strike="noStrike" baseline="0" dirty="0">
                <a:solidFill>
                  <a:srgbClr val="000000"/>
                </a:solidFill>
                <a:latin typeface="LibreFranklin-Light"/>
              </a:rPr>
              <a:t>Phillip </a:t>
            </a:r>
            <a:r>
              <a:rPr lang="en-US" sz="2000" i="0" u="none" strike="noStrike" baseline="0" dirty="0" err="1">
                <a:solidFill>
                  <a:srgbClr val="000000"/>
                </a:solidFill>
                <a:latin typeface="LibreFranklin-Light"/>
              </a:rPr>
              <a:t>Searson</a:t>
            </a:r>
            <a:r>
              <a:rPr lang="en-US" sz="2000" i="0" u="none" strike="noStrike" baseline="0" dirty="0">
                <a:solidFill>
                  <a:srgbClr val="000000"/>
                </a:solidFill>
                <a:latin typeface="LibreFranklin-Light"/>
              </a:rPr>
              <a:t>, Headteacher Longfield Schools, NLE and School Improvement Lead, Embark MAT</a:t>
            </a:r>
          </a:p>
        </p:txBody>
      </p:sp>
    </p:spTree>
    <p:extLst>
      <p:ext uri="{BB962C8B-B14F-4D97-AF65-F5344CB8AC3E}">
        <p14:creationId xmlns:p14="http://schemas.microsoft.com/office/powerpoint/2010/main" val="3922298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CC3C-35C7-4AF1-A3D9-0814FBA76AA5}"/>
              </a:ext>
            </a:extLst>
          </p:cNvPr>
          <p:cNvSpPr>
            <a:spLocks noGrp="1"/>
          </p:cNvSpPr>
          <p:nvPr>
            <p:ph type="title"/>
          </p:nvPr>
        </p:nvSpPr>
        <p:spPr/>
        <p:txBody>
          <a:bodyPr/>
          <a:lstStyle/>
          <a:p>
            <a:r>
              <a:rPr lang="en-GB" b="1" dirty="0"/>
              <a:t>Stakeholder views</a:t>
            </a:r>
          </a:p>
        </p:txBody>
      </p:sp>
      <p:sp>
        <p:nvSpPr>
          <p:cNvPr id="3" name="Content Placeholder 2">
            <a:extLst>
              <a:ext uri="{FF2B5EF4-FFF2-40B4-BE49-F238E27FC236}">
                <a16:creationId xmlns:a16="http://schemas.microsoft.com/office/drawing/2014/main" id="{E172E1D1-8D99-438F-90AE-946925671C9F}"/>
              </a:ext>
            </a:extLst>
          </p:cNvPr>
          <p:cNvSpPr>
            <a:spLocks noGrp="1"/>
          </p:cNvSpPr>
          <p:nvPr>
            <p:ph idx="1"/>
          </p:nvPr>
        </p:nvSpPr>
        <p:spPr/>
        <p:txBody>
          <a:bodyPr/>
          <a:lstStyle/>
          <a:p>
            <a:r>
              <a:rPr lang="en-GB" dirty="0"/>
              <a:t>14 recommendations drawn from the lit review and interviews were shared with 33 people in 3 focus groups</a:t>
            </a:r>
          </a:p>
          <a:p>
            <a:pPr marL="0" indent="0">
              <a:buNone/>
            </a:pPr>
            <a:endParaRPr lang="en-GB" dirty="0"/>
          </a:p>
          <a:p>
            <a:r>
              <a:rPr lang="en-GB" dirty="0"/>
              <a:t>3 main proposals were agreed as potentially fruitful to be further developed</a:t>
            </a:r>
          </a:p>
          <a:p>
            <a:pPr marL="0" indent="0">
              <a:buNone/>
            </a:pPr>
            <a:endParaRPr lang="en-GB" dirty="0"/>
          </a:p>
          <a:p>
            <a:r>
              <a:rPr lang="en-GB" dirty="0"/>
              <a:t>funding has been agreed for pilot studies to start Spring 2022</a:t>
            </a:r>
          </a:p>
          <a:p>
            <a:endParaRPr lang="en-GB" dirty="0"/>
          </a:p>
        </p:txBody>
      </p:sp>
    </p:spTree>
    <p:extLst>
      <p:ext uri="{BB962C8B-B14F-4D97-AF65-F5344CB8AC3E}">
        <p14:creationId xmlns:p14="http://schemas.microsoft.com/office/powerpoint/2010/main" val="193064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A55D8F8-8EFC-4911-AA98-B954BE83EF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0714" y="564848"/>
            <a:ext cx="4484915" cy="6073283"/>
          </a:xfrm>
        </p:spPr>
      </p:pic>
      <p:sp>
        <p:nvSpPr>
          <p:cNvPr id="8" name="Rectangle 7">
            <a:extLst>
              <a:ext uri="{FF2B5EF4-FFF2-40B4-BE49-F238E27FC236}">
                <a16:creationId xmlns:a16="http://schemas.microsoft.com/office/drawing/2014/main" id="{AAFD0F8D-9285-4E18-83A2-D7CFE4D6094F}"/>
              </a:ext>
            </a:extLst>
          </p:cNvPr>
          <p:cNvSpPr/>
          <p:nvPr/>
        </p:nvSpPr>
        <p:spPr>
          <a:xfrm>
            <a:off x="7674429" y="2449286"/>
            <a:ext cx="3156857" cy="1611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Sponsored by AEC Trust and BELMAS</a:t>
            </a:r>
          </a:p>
        </p:txBody>
      </p:sp>
    </p:spTree>
    <p:extLst>
      <p:ext uri="{BB962C8B-B14F-4D97-AF65-F5344CB8AC3E}">
        <p14:creationId xmlns:p14="http://schemas.microsoft.com/office/powerpoint/2010/main" val="1184583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B48C2-7CBC-4A18-BE3E-8E782119C5A7}"/>
              </a:ext>
            </a:extLst>
          </p:cNvPr>
          <p:cNvSpPr>
            <a:spLocks noGrp="1"/>
          </p:cNvSpPr>
          <p:nvPr>
            <p:ph idx="1"/>
          </p:nvPr>
        </p:nvSpPr>
        <p:spPr/>
        <p:txBody>
          <a:bodyPr>
            <a:normAutofit/>
          </a:bodyPr>
          <a:lstStyle/>
          <a:p>
            <a:pPr marL="0" indent="0" algn="ctr">
              <a:buNone/>
            </a:pPr>
            <a:r>
              <a:rPr lang="en-GB" sz="6600" b="1" dirty="0"/>
              <a:t>Next steps</a:t>
            </a:r>
          </a:p>
          <a:p>
            <a:pPr marL="0" indent="0" algn="ctr">
              <a:buNone/>
            </a:pPr>
            <a:endParaRPr lang="en-GB" sz="6600" b="1" dirty="0"/>
          </a:p>
          <a:p>
            <a:pPr marL="0" indent="0" algn="ctr">
              <a:buNone/>
            </a:pPr>
            <a:r>
              <a:rPr lang="en-GB" sz="6600" b="1" dirty="0"/>
              <a:t>Pilots</a:t>
            </a:r>
          </a:p>
          <a:p>
            <a:pPr marL="0" indent="0" algn="ctr">
              <a:buNone/>
            </a:pPr>
            <a:endParaRPr lang="en-GB" sz="6600" b="1" dirty="0"/>
          </a:p>
        </p:txBody>
      </p:sp>
    </p:spTree>
    <p:extLst>
      <p:ext uri="{BB962C8B-B14F-4D97-AF65-F5344CB8AC3E}">
        <p14:creationId xmlns:p14="http://schemas.microsoft.com/office/powerpoint/2010/main" val="444165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2DFBD-CB8A-4FFB-9F8A-1BCA831F796B}"/>
              </a:ext>
            </a:extLst>
          </p:cNvPr>
          <p:cNvSpPr>
            <a:spLocks noGrp="1"/>
          </p:cNvSpPr>
          <p:nvPr>
            <p:ph type="title"/>
          </p:nvPr>
        </p:nvSpPr>
        <p:spPr>
          <a:xfrm>
            <a:off x="838200" y="365125"/>
            <a:ext cx="10515600" cy="930275"/>
          </a:xfrm>
        </p:spPr>
        <p:txBody>
          <a:bodyPr>
            <a:normAutofit fontScale="90000"/>
          </a:bodyPr>
          <a:lstStyle/>
          <a:p>
            <a:r>
              <a:rPr lang="en-US" b="1" dirty="0"/>
              <a:t>Educating for the future: 9 pilots of locality models</a:t>
            </a:r>
            <a:endParaRPr lang="en-GB" b="1" dirty="0"/>
          </a:p>
        </p:txBody>
      </p:sp>
      <p:sp>
        <p:nvSpPr>
          <p:cNvPr id="3" name="Content Placeholder 2">
            <a:extLst>
              <a:ext uri="{FF2B5EF4-FFF2-40B4-BE49-F238E27FC236}">
                <a16:creationId xmlns:a16="http://schemas.microsoft.com/office/drawing/2014/main" id="{9A77034B-8D96-40BD-81FC-C4C8BBCD5583}"/>
              </a:ext>
            </a:extLst>
          </p:cNvPr>
          <p:cNvSpPr>
            <a:spLocks noGrp="1"/>
          </p:cNvSpPr>
          <p:nvPr>
            <p:ph idx="1"/>
          </p:nvPr>
        </p:nvSpPr>
        <p:spPr>
          <a:xfrm>
            <a:off x="838200" y="1524000"/>
            <a:ext cx="10515600" cy="5236029"/>
          </a:xfrm>
        </p:spPr>
        <p:txBody>
          <a:bodyPr>
            <a:normAutofit/>
          </a:bodyPr>
          <a:lstStyle/>
          <a:p>
            <a:pPr marL="0" indent="0">
              <a:buNone/>
            </a:pPr>
            <a:r>
              <a:rPr lang="en-US" dirty="0"/>
              <a:t>Invitations in January 2022, to develop locality models to:</a:t>
            </a:r>
          </a:p>
          <a:p>
            <a:pPr marL="0" indent="0">
              <a:buNone/>
            </a:pPr>
            <a:r>
              <a:rPr lang="en-US" dirty="0"/>
              <a:t>1.  Support vulnerable learners</a:t>
            </a:r>
          </a:p>
          <a:p>
            <a:pPr marL="0" indent="0">
              <a:buNone/>
            </a:pPr>
            <a:r>
              <a:rPr lang="en-US" dirty="0"/>
              <a:t>2.  Work in Combined Authorities as the basis for school improvement</a:t>
            </a:r>
          </a:p>
          <a:p>
            <a:pPr marL="514350" indent="-514350">
              <a:buAutoNum type="arabicPeriod" startAt="3"/>
            </a:pPr>
            <a:r>
              <a:rPr lang="en-US" dirty="0"/>
              <a:t>Rebalance the accountability system drawing on peer review</a:t>
            </a:r>
          </a:p>
          <a:p>
            <a:pPr marL="0" indent="0">
              <a:buNone/>
            </a:pPr>
            <a:r>
              <a:rPr lang="en-US" b="1" dirty="0"/>
              <a:t>Pilots will</a:t>
            </a:r>
          </a:p>
          <a:p>
            <a:r>
              <a:rPr lang="en-US" dirty="0"/>
              <a:t>make the most of the current system</a:t>
            </a:r>
          </a:p>
          <a:p>
            <a:r>
              <a:rPr lang="en-US" dirty="0"/>
              <a:t>draw on international best practice</a:t>
            </a:r>
          </a:p>
          <a:p>
            <a:r>
              <a:rPr lang="en-US" dirty="0"/>
              <a:t>be supported by the AEC Trust, the main funders of the research</a:t>
            </a:r>
          </a:p>
          <a:p>
            <a:r>
              <a:rPr lang="en-US" dirty="0"/>
              <a:t>run for 2 years</a:t>
            </a:r>
          </a:p>
          <a:p>
            <a:pPr marL="0" indent="0">
              <a:buNone/>
            </a:pPr>
            <a:endParaRPr lang="en-US" dirty="0"/>
          </a:p>
          <a:p>
            <a:pPr marL="0" indent="0">
              <a:buNone/>
            </a:pPr>
            <a:endParaRPr lang="en-US" dirty="0"/>
          </a:p>
          <a:p>
            <a:pPr marL="0" indent="0">
              <a:buNone/>
            </a:pPr>
            <a:endParaRPr lang="en-GB" dirty="0"/>
          </a:p>
        </p:txBody>
      </p:sp>
    </p:spTree>
    <p:extLst>
      <p:ext uri="{BB962C8B-B14F-4D97-AF65-F5344CB8AC3E}">
        <p14:creationId xmlns:p14="http://schemas.microsoft.com/office/powerpoint/2010/main" val="1258717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541C6-74F7-4553-BE68-2C724D4F283C}"/>
              </a:ext>
            </a:extLst>
          </p:cNvPr>
          <p:cNvSpPr>
            <a:spLocks noGrp="1"/>
          </p:cNvSpPr>
          <p:nvPr>
            <p:ph type="title"/>
          </p:nvPr>
        </p:nvSpPr>
        <p:spPr>
          <a:xfrm>
            <a:off x="838200" y="283465"/>
            <a:ext cx="10515600" cy="1005840"/>
          </a:xfrm>
        </p:spPr>
        <p:txBody>
          <a:bodyPr>
            <a:normAutofit fontScale="90000"/>
          </a:bodyPr>
          <a:lstStyle/>
          <a:p>
            <a:pPr algn="ctr"/>
            <a:r>
              <a:rPr lang="en-GB" b="1" dirty="0"/>
              <a:t>Pilot 1: Disadvantaged and Vulnerable Learners</a:t>
            </a:r>
            <a:endParaRPr lang="en-GB" dirty="0"/>
          </a:p>
        </p:txBody>
      </p:sp>
      <p:sp>
        <p:nvSpPr>
          <p:cNvPr id="3" name="Content Placeholder 2">
            <a:extLst>
              <a:ext uri="{FF2B5EF4-FFF2-40B4-BE49-F238E27FC236}">
                <a16:creationId xmlns:a16="http://schemas.microsoft.com/office/drawing/2014/main" id="{927C52F5-11DA-4417-A81A-EFC14BA5AB9F}"/>
              </a:ext>
            </a:extLst>
          </p:cNvPr>
          <p:cNvSpPr>
            <a:spLocks noGrp="1"/>
          </p:cNvSpPr>
          <p:nvPr>
            <p:ph idx="1"/>
          </p:nvPr>
        </p:nvSpPr>
        <p:spPr>
          <a:xfrm>
            <a:off x="838200" y="1225296"/>
            <a:ext cx="10515600" cy="5266944"/>
          </a:xfrm>
        </p:spPr>
        <p:txBody>
          <a:bodyPr>
            <a:normAutofit/>
          </a:bodyPr>
          <a:lstStyle/>
          <a:p>
            <a:pPr marL="0" indent="0">
              <a:buNone/>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Aims</a:t>
            </a:r>
          </a:p>
          <a:p>
            <a:r>
              <a:rPr lang="en-GB"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to create oversight and transparency across a local area </a:t>
            </a: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to track the progress of this cohort of young people and develop an effective action plan</a:t>
            </a:r>
          </a:p>
          <a:p>
            <a:r>
              <a:rPr lang="en-GB" sz="2400" dirty="0">
                <a:latin typeface="Calibri" panose="020F0502020204030204" pitchFamily="34" charset="0"/>
                <a:ea typeface="Times New Roman" panose="02020603050405020304" pitchFamily="18" charset="0"/>
                <a:cs typeface="Times New Roman" panose="02020603050405020304" pitchFamily="18" charset="0"/>
              </a:rPr>
              <a:t>to test the right set of metrics that would </a:t>
            </a:r>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allow this, including: </a:t>
            </a: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operation of the Fair Access Protocol; numbers coming in and out of Pupil Referral Units; identification and tracking of CME; EHE; EOTAS -  all children who don’t have access to a full time curriculum because they’ve been off-rolled or are on a PT curriculum</a:t>
            </a:r>
          </a:p>
          <a:p>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explore reasonable adjustments to curriculum and teaching &amp; learning to allow these young people to succeed without exclusion</a:t>
            </a:r>
          </a:p>
          <a:p>
            <a:r>
              <a:rPr lang="en-GB" sz="2400" dirty="0">
                <a:solidFill>
                  <a:srgbClr val="000000"/>
                </a:solidFill>
                <a:latin typeface="Calibri" panose="020F0502020204030204" pitchFamily="34" charset="0"/>
                <a:ea typeface="Times New Roman" panose="02020603050405020304" pitchFamily="18" charset="0"/>
              </a:rPr>
              <a:t>t</a:t>
            </a:r>
            <a:r>
              <a:rPr lang="en-GB" sz="2400" dirty="0">
                <a:solidFill>
                  <a:srgbClr val="000000"/>
                </a:solidFill>
                <a:effectLst/>
                <a:latin typeface="Calibri" panose="020F0502020204030204" pitchFamily="34" charset="0"/>
                <a:ea typeface="Times New Roman" panose="02020603050405020304" pitchFamily="18" charset="0"/>
              </a:rPr>
              <a:t>o strengthen partnerships between all agencies</a:t>
            </a:r>
          </a:p>
          <a:p>
            <a:r>
              <a:rPr lang="en-GB" sz="2400" dirty="0">
                <a:solidFill>
                  <a:srgbClr val="000000"/>
                </a:solidFill>
                <a:latin typeface="Calibri" panose="020F0502020204030204" pitchFamily="34" charset="0"/>
                <a:ea typeface="Times New Roman" panose="02020603050405020304" pitchFamily="18" charset="0"/>
              </a:rPr>
              <a:t>to explore opportunities through collaboration to enrich the offer</a:t>
            </a:r>
            <a:endParaRPr lang="en-GB" sz="2400" dirty="0">
              <a:solidFill>
                <a:srgbClr val="000000"/>
              </a:solidFill>
              <a:effectLst/>
              <a:latin typeface="Calibri" panose="020F0502020204030204" pitchFamily="34" charset="0"/>
              <a:ea typeface="Times New Roman" panose="02020603050405020304" pitchFamily="18" charset="0"/>
            </a:endParaRPr>
          </a:p>
          <a:p>
            <a:r>
              <a:rPr lang="en-GB" sz="2400" dirty="0">
                <a:solidFill>
                  <a:srgbClr val="000000"/>
                </a:solidFill>
                <a:latin typeface="Calibri" panose="020F0502020204030204" pitchFamily="34" charset="0"/>
                <a:ea typeface="Times New Roman" panose="02020603050405020304" pitchFamily="18" charset="0"/>
              </a:rPr>
              <a:t>to share successful practice in supporting these young people</a:t>
            </a:r>
            <a:endParaRPr lang="en-GB" sz="2400" dirty="0">
              <a:solidFill>
                <a:srgbClr val="000000"/>
              </a:solidFill>
              <a:effectLst/>
              <a:latin typeface="Calibri" panose="020F0502020204030204" pitchFamily="34" charset="0"/>
              <a:ea typeface="Times New Roman" panose="02020603050405020304" pitchFamily="18" charset="0"/>
            </a:endParaRPr>
          </a:p>
          <a:p>
            <a:pPr marL="0" indent="0">
              <a:buNone/>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252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9D55-5647-4D2B-A898-BC13611A0718}"/>
              </a:ext>
            </a:extLst>
          </p:cNvPr>
          <p:cNvSpPr>
            <a:spLocks noGrp="1"/>
          </p:cNvSpPr>
          <p:nvPr>
            <p:ph type="title"/>
          </p:nvPr>
        </p:nvSpPr>
        <p:spPr>
          <a:xfrm>
            <a:off x="731520" y="365125"/>
            <a:ext cx="10991088" cy="1061339"/>
          </a:xfrm>
        </p:spPr>
        <p:txBody>
          <a:bodyPr>
            <a:normAutofit/>
          </a:bodyPr>
          <a:lstStyle/>
          <a:p>
            <a:r>
              <a:rPr lang="en-GB" sz="4000" b="1" dirty="0"/>
              <a:t>Pilot 2: School Improvement in Combined Authorities</a:t>
            </a:r>
          </a:p>
        </p:txBody>
      </p:sp>
      <p:sp>
        <p:nvSpPr>
          <p:cNvPr id="3" name="Content Placeholder 2">
            <a:extLst>
              <a:ext uri="{FF2B5EF4-FFF2-40B4-BE49-F238E27FC236}">
                <a16:creationId xmlns:a16="http://schemas.microsoft.com/office/drawing/2014/main" id="{43BFFE9F-C24A-4A71-89F4-84A3E89CE083}"/>
              </a:ext>
            </a:extLst>
          </p:cNvPr>
          <p:cNvSpPr>
            <a:spLocks noGrp="1"/>
          </p:cNvSpPr>
          <p:nvPr>
            <p:ph idx="1"/>
          </p:nvPr>
        </p:nvSpPr>
        <p:spPr/>
        <p:txBody>
          <a:bodyPr vert="horz" lIns="91440" tIns="45720" rIns="91440" bIns="45720" rtlCol="0">
            <a:normAutofit/>
          </a:bodyPr>
          <a:lstStyle/>
          <a:p>
            <a:pPr marL="0" indent="0">
              <a:buNone/>
            </a:pPr>
            <a:r>
              <a:rPr lang="en-GB" sz="2400" b="1" dirty="0">
                <a:latin typeface="Calibri" panose="020F0502020204030204" pitchFamily="34" charset="0"/>
                <a:cs typeface="Times New Roman" panose="02020603050405020304" pitchFamily="18" charset="0"/>
              </a:rPr>
              <a:t>Aims</a:t>
            </a:r>
          </a:p>
          <a:p>
            <a:pPr marL="0" indent="0">
              <a:buNone/>
            </a:pPr>
            <a:endParaRPr lang="en-GB" sz="2400" b="1" dirty="0">
              <a:latin typeface="Calibri" panose="020F0502020204030204" pitchFamily="34" charset="0"/>
              <a:cs typeface="Times New Roman" panose="02020603050405020304" pitchFamily="18" charset="0"/>
            </a:endParaRPr>
          </a:p>
          <a:p>
            <a:r>
              <a:rPr lang="en-GB" sz="2400" dirty="0">
                <a:latin typeface="Calibri" panose="020F0502020204030204" pitchFamily="34" charset="0"/>
                <a:cs typeface="Times New Roman" panose="02020603050405020304" pitchFamily="18" charset="0"/>
              </a:rPr>
              <a:t>to test the conditions needed to establish a successful cross-LA school improvement arrangement which involves all schools and Trusts </a:t>
            </a:r>
          </a:p>
          <a:p>
            <a:r>
              <a:rPr lang="en-GB" sz="2400" dirty="0">
                <a:latin typeface="Calibri" panose="020F0502020204030204" pitchFamily="34" charset="0"/>
                <a:cs typeface="Times New Roman" panose="02020603050405020304" pitchFamily="18" charset="0"/>
              </a:rPr>
              <a:t>to analyse how this could support all schools to improve and be based on the principles of collaboration and the open sharing of best practice</a:t>
            </a:r>
          </a:p>
          <a:p>
            <a:r>
              <a:rPr lang="en-GB" sz="2400" dirty="0">
                <a:latin typeface="Calibri" panose="020F0502020204030204" pitchFamily="34" charset="0"/>
                <a:cs typeface="Times New Roman" panose="02020603050405020304" pitchFamily="18" charset="0"/>
              </a:rPr>
              <a:t>to test the advantages and disadvantages of organising on this basis</a:t>
            </a:r>
          </a:p>
          <a:p>
            <a:pPr marL="0" indent="0">
              <a:buNone/>
            </a:pPr>
            <a:endParaRPr lang="en-GB" sz="24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9344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55E7-6607-4ABD-9E5C-8670304DCCB9}"/>
              </a:ext>
            </a:extLst>
          </p:cNvPr>
          <p:cNvSpPr>
            <a:spLocks noGrp="1"/>
          </p:cNvSpPr>
          <p:nvPr>
            <p:ph type="title"/>
          </p:nvPr>
        </p:nvSpPr>
        <p:spPr/>
        <p:txBody>
          <a:bodyPr/>
          <a:lstStyle/>
          <a:p>
            <a:r>
              <a:rPr lang="en-GB" b="1" dirty="0"/>
              <a:t>Pilot 3: Locality-based accountability</a:t>
            </a:r>
            <a:endParaRPr lang="en-GB" dirty="0"/>
          </a:p>
        </p:txBody>
      </p:sp>
      <p:sp>
        <p:nvSpPr>
          <p:cNvPr id="3" name="Content Placeholder 2">
            <a:extLst>
              <a:ext uri="{FF2B5EF4-FFF2-40B4-BE49-F238E27FC236}">
                <a16:creationId xmlns:a16="http://schemas.microsoft.com/office/drawing/2014/main" id="{5F9C537E-14DD-4FAE-AC39-FC93EDA3E7F6}"/>
              </a:ext>
            </a:extLst>
          </p:cNvPr>
          <p:cNvSpPr>
            <a:spLocks noGrp="1"/>
          </p:cNvSpPr>
          <p:nvPr>
            <p:ph idx="1"/>
          </p:nvPr>
        </p:nvSpPr>
        <p:spPr/>
        <p:txBody>
          <a:bodyPr>
            <a:normAutofit lnSpcReduction="10000"/>
          </a:bodyPr>
          <a:lstStyle/>
          <a:p>
            <a:pPr>
              <a:lnSpc>
                <a:spcPct val="106000"/>
              </a:lnSpc>
              <a:spcAft>
                <a:spcPts val="800"/>
              </a:spcAft>
            </a:pPr>
            <a:r>
              <a:rPr lang="en-GB" sz="2400" i="1" dirty="0">
                <a:effectLst/>
                <a:latin typeface="Calibri" panose="020F0502020204030204" pitchFamily="34" charset="0"/>
                <a:ea typeface="Calibri" panose="020F0502020204030204" pitchFamily="34" charset="0"/>
                <a:cs typeface="Calibri" panose="020F0502020204030204" pitchFamily="34" charset="0"/>
              </a:rPr>
              <a:t>‘There was a strong view that the accountability system needs to be recalibrated, away from</a:t>
            </a:r>
            <a:r>
              <a:rPr lang="en-GB" sz="2400" dirty="0">
                <a:latin typeface="Calibri" panose="020F0502020204030204" pitchFamily="34" charset="0"/>
                <a:ea typeface="Calibri" panose="020F0502020204030204" pitchFamily="34" charset="0"/>
                <a:cs typeface="Arial" panose="020B0604020202020204" pitchFamily="34" charset="0"/>
              </a:rPr>
              <a:t> </a:t>
            </a:r>
            <a:r>
              <a:rPr lang="en-GB" sz="2400" i="1" dirty="0">
                <a:effectLst/>
                <a:latin typeface="Calibri" panose="020F0502020204030204" pitchFamily="34" charset="0"/>
                <a:ea typeface="Calibri" panose="020F0502020204030204" pitchFamily="34" charset="0"/>
                <a:cs typeface="Calibri" panose="020F0502020204030204" pitchFamily="34" charset="0"/>
              </a:rPr>
              <a:t>a focus on</a:t>
            </a:r>
            <a:r>
              <a:rPr lang="en-GB" sz="2400" b="1" i="1" dirty="0">
                <a:effectLst/>
                <a:latin typeface="Calibri" panose="020F0502020204030204" pitchFamily="34" charset="0"/>
                <a:ea typeface="Calibri" panose="020F0502020204030204" pitchFamily="34" charset="0"/>
                <a:cs typeface="Calibri" panose="020F0502020204030204" pitchFamily="34" charset="0"/>
              </a:rPr>
              <a:t> proving</a:t>
            </a:r>
            <a:r>
              <a:rPr lang="en-GB" sz="2400" i="1" dirty="0">
                <a:effectLst/>
                <a:latin typeface="Calibri" panose="020F0502020204030204" pitchFamily="34" charset="0"/>
                <a:ea typeface="Calibri" panose="020F0502020204030204" pitchFamily="34" charset="0"/>
                <a:cs typeface="Calibri" panose="020F0502020204030204" pitchFamily="34" charset="0"/>
              </a:rPr>
              <a:t> towards </a:t>
            </a:r>
            <a:r>
              <a:rPr lang="en-GB" sz="2400" b="1" i="1" dirty="0">
                <a:effectLst/>
                <a:latin typeface="Calibri" panose="020F0502020204030204" pitchFamily="34" charset="0"/>
                <a:ea typeface="Calibri" panose="020F0502020204030204" pitchFamily="34" charset="0"/>
                <a:cs typeface="Calibri" panose="020F0502020204030204" pitchFamily="34" charset="0"/>
              </a:rPr>
              <a:t>improving</a:t>
            </a:r>
            <a:r>
              <a:rPr lang="en-GB" sz="2400" i="1" dirty="0">
                <a:effectLst/>
                <a:latin typeface="Calibri" panose="020F0502020204030204" pitchFamily="34" charset="0"/>
                <a:ea typeface="Calibri" panose="020F0502020204030204" pitchFamily="34" charset="0"/>
                <a:cs typeface="Calibri" panose="020F0502020204030204" pitchFamily="34" charset="0"/>
              </a:rPr>
              <a:t>.’</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6000"/>
              </a:lnSpc>
              <a:spcAft>
                <a:spcPts val="800"/>
              </a:spcAft>
            </a:pPr>
            <a:r>
              <a:rPr lang="en-GB" sz="2400" i="1" dirty="0">
                <a:effectLst/>
                <a:latin typeface="Calibri" panose="020F0502020204030204" pitchFamily="34" charset="0"/>
                <a:ea typeface="Calibri" panose="020F0502020204030204" pitchFamily="34" charset="0"/>
                <a:cs typeface="Calibri" panose="020F0502020204030204" pitchFamily="34" charset="0"/>
              </a:rPr>
              <a:t>‘Respondents stressed the need to recalibrate towards a medium stakes accountability system, in terms of the use made of inspection and exam results, and for the removal of the punitive consequences that currently impact negatively on morale and public perception.’ </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6000"/>
              </a:lnSpc>
              <a:spcAft>
                <a:spcPts val="800"/>
              </a:spcAft>
            </a:pPr>
            <a:r>
              <a:rPr lang="en-GB" sz="2400" i="1" dirty="0">
                <a:effectLst/>
                <a:latin typeface="Calibri" panose="020F0502020204030204" pitchFamily="34" charset="0"/>
                <a:ea typeface="Calibri" panose="020F0502020204030204" pitchFamily="34" charset="0"/>
                <a:cs typeface="Calibri" panose="020F0502020204030204" pitchFamily="34" charset="0"/>
              </a:rPr>
              <a:t>‘A continuously monitored, supportive system would prevent headteachers and teachers leaving the profession by reducing what many believe has become a ‘toxic’ culture. Importantly, it would be no less rigorous and provide regular, robust feedback for timely improvement.’</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467791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5A721-F142-423E-9EBF-A4978E43579D}"/>
              </a:ext>
            </a:extLst>
          </p:cNvPr>
          <p:cNvSpPr>
            <a:spLocks noGrp="1"/>
          </p:cNvSpPr>
          <p:nvPr>
            <p:ph type="title"/>
          </p:nvPr>
        </p:nvSpPr>
        <p:spPr/>
        <p:txBody>
          <a:bodyPr/>
          <a:lstStyle/>
          <a:p>
            <a:r>
              <a:rPr lang="en-GB" b="1" dirty="0"/>
              <a:t>Aims of the pilot</a:t>
            </a:r>
          </a:p>
        </p:txBody>
      </p:sp>
      <p:sp>
        <p:nvSpPr>
          <p:cNvPr id="3" name="Content Placeholder 2">
            <a:extLst>
              <a:ext uri="{FF2B5EF4-FFF2-40B4-BE49-F238E27FC236}">
                <a16:creationId xmlns:a16="http://schemas.microsoft.com/office/drawing/2014/main" id="{DA5BCEED-A7D9-4988-89E7-3031381D6F8D}"/>
              </a:ext>
            </a:extLst>
          </p:cNvPr>
          <p:cNvSpPr>
            <a:spLocks noGrp="1"/>
          </p:cNvSpPr>
          <p:nvPr>
            <p:ph idx="1"/>
          </p:nvPr>
        </p:nvSpPr>
        <p:spPr>
          <a:xfrm>
            <a:off x="838200" y="1447800"/>
            <a:ext cx="10515600" cy="5181600"/>
          </a:xfrm>
        </p:spPr>
        <p:txBody>
          <a:bodyPr>
            <a:normAutofit fontScale="92500" lnSpcReduction="20000"/>
          </a:bodyPr>
          <a:lstStyle/>
          <a:p>
            <a:pPr marL="0" indent="0">
              <a:lnSpc>
                <a:spcPct val="105000"/>
              </a:lnSpc>
              <a:spcAft>
                <a:spcPts val="800"/>
              </a:spcAft>
              <a:buNone/>
            </a:pPr>
            <a:r>
              <a:rPr lang="en-GB" sz="1900" b="1" dirty="0">
                <a:effectLst/>
                <a:latin typeface="Calibri" panose="020F0502020204030204" pitchFamily="34" charset="0"/>
                <a:ea typeface="Calibri" panose="020F0502020204030204" pitchFamily="34" charset="0"/>
                <a:cs typeface="Calibri" panose="020F0502020204030204" pitchFamily="34" charset="0"/>
              </a:rPr>
              <a:t>to develop an approach to accountability level that:</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gives important support to teachers and schools in their work and planning</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establishes a rigorous system of professional accountability, operating within and across schools, assured by the local partnership board</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encourages teachers to feel part of a professional learning community that acts as a source of professional aspiration and development, not only within their own school but across the locality too</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5000"/>
              </a:lnSpc>
              <a:spcAft>
                <a:spcPts val="800"/>
              </a:spcAft>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provides clear information for parents </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5000"/>
              </a:lnSpc>
              <a:spcAft>
                <a:spcPts val="800"/>
              </a:spcAft>
              <a:buNone/>
            </a:pPr>
            <a:r>
              <a:rPr lang="en-GB" sz="1900" b="1" dirty="0">
                <a:effectLst/>
                <a:latin typeface="Calibri" panose="020F0502020204030204" pitchFamily="34" charset="0"/>
                <a:ea typeface="Calibri" panose="020F0502020204030204" pitchFamily="34" charset="0"/>
                <a:cs typeface="Calibri" panose="020F0502020204030204" pitchFamily="34" charset="0"/>
              </a:rPr>
              <a:t>The pilots will:</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develop a vision of what greater professional accountability looks like in action</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develop or strengthen processes (self-evaluation, peer review, appraisal and school report cards)</a:t>
            </a:r>
          </a:p>
          <a:p>
            <a:pPr marL="342900" lvl="0" indent="-342900">
              <a:lnSpc>
                <a:spcPct val="105000"/>
              </a:lnSpc>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agree a range of indicators that give a fuller picture of the school and its achievements than those in the current public accountability framework</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5000"/>
              </a:lnSpc>
              <a:spcAft>
                <a:spcPts val="800"/>
              </a:spcAft>
              <a:buFont typeface="Symbol" panose="05050102010706020507" pitchFamily="18" charset="2"/>
              <a:buChar char=""/>
            </a:pPr>
            <a:r>
              <a:rPr lang="en-GB" sz="1900" dirty="0">
                <a:effectLst/>
                <a:latin typeface="Calibri" panose="020F0502020204030204" pitchFamily="34" charset="0"/>
                <a:ea typeface="Calibri" panose="020F0502020204030204" pitchFamily="34" charset="0"/>
                <a:cs typeface="Calibri" panose="020F0502020204030204" pitchFamily="34" charset="0"/>
              </a:rPr>
              <a:t>use the on-going learning from the pilots to consider how parts of the public accountability system, for example Ofsted, could evolve to provide stronger support, even validation, for a system of professional accountability</a:t>
            </a:r>
            <a:endParaRPr lang="en-GB" sz="19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803469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7F40-528D-43ED-85AF-1E80568B22D0}"/>
              </a:ext>
            </a:extLst>
          </p:cNvPr>
          <p:cNvSpPr>
            <a:spLocks noGrp="1"/>
          </p:cNvSpPr>
          <p:nvPr>
            <p:ph type="title"/>
          </p:nvPr>
        </p:nvSpPr>
        <p:spPr/>
        <p:txBody>
          <a:bodyPr/>
          <a:lstStyle/>
          <a:p>
            <a:r>
              <a:rPr lang="en-US" b="1" dirty="0"/>
              <a:t>AEC Trust Support for the Pilots</a:t>
            </a:r>
            <a:endParaRPr lang="en-GB" b="1" dirty="0"/>
          </a:p>
        </p:txBody>
      </p:sp>
      <p:sp>
        <p:nvSpPr>
          <p:cNvPr id="3" name="Content Placeholder 2">
            <a:extLst>
              <a:ext uri="{FF2B5EF4-FFF2-40B4-BE49-F238E27FC236}">
                <a16:creationId xmlns:a16="http://schemas.microsoft.com/office/drawing/2014/main" id="{987B6219-5477-427A-8FAD-2E3957663139}"/>
              </a:ext>
            </a:extLst>
          </p:cNvPr>
          <p:cNvSpPr>
            <a:spLocks noGrp="1"/>
          </p:cNvSpPr>
          <p:nvPr>
            <p:ph idx="1"/>
          </p:nvPr>
        </p:nvSpPr>
        <p:spPr/>
        <p:txBody>
          <a:bodyPr>
            <a:normAutofit fontScale="92500"/>
          </a:bodyPr>
          <a:lstStyle/>
          <a:p>
            <a:r>
              <a:rPr lang="en-US" dirty="0"/>
              <a:t>ISOS will provide support throughout the 2 year life of the pilots.</a:t>
            </a:r>
          </a:p>
          <a:p>
            <a:r>
              <a:rPr lang="en-US" dirty="0"/>
              <a:t>ISOS will use an action learning approach to bring the pilots for each strand together to learn from each other &amp; capture learning in 6 monthly reports.</a:t>
            </a:r>
          </a:p>
          <a:p>
            <a:r>
              <a:rPr lang="en-US" dirty="0"/>
              <a:t>They will provide some extra capacity to the pilots.</a:t>
            </a:r>
          </a:p>
          <a:p>
            <a:r>
              <a:rPr lang="en-US" dirty="0"/>
              <a:t>The Trust will fund a lead for the locality accountability pilots-very pleased to say Christine Gilbert has agreed to take that role.</a:t>
            </a:r>
          </a:p>
          <a:p>
            <a:r>
              <a:rPr lang="en-US" dirty="0"/>
              <a:t>The Trust will fund and maintain a website to promote dialogue between the pilots and engage externally with the work of the pilots.</a:t>
            </a:r>
          </a:p>
          <a:p>
            <a:r>
              <a:rPr lang="en-US" dirty="0"/>
              <a:t> External evaluations after 12 months &amp; at the end of the advantages and disadvantages of locality working</a:t>
            </a:r>
            <a:endParaRPr lang="en-GB" dirty="0"/>
          </a:p>
        </p:txBody>
      </p:sp>
    </p:spTree>
    <p:extLst>
      <p:ext uri="{BB962C8B-B14F-4D97-AF65-F5344CB8AC3E}">
        <p14:creationId xmlns:p14="http://schemas.microsoft.com/office/powerpoint/2010/main" val="3170121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49B0-1CD0-4C1B-ACDF-0302BB2CD3EC}"/>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A9E80D69-5C12-495D-9C3C-7832E4D8C103}"/>
              </a:ext>
            </a:extLst>
          </p:cNvPr>
          <p:cNvSpPr>
            <a:spLocks noGrp="1"/>
          </p:cNvSpPr>
          <p:nvPr>
            <p:ph idx="1"/>
          </p:nvPr>
        </p:nvSpPr>
        <p:spPr>
          <a:xfrm>
            <a:off x="838200" y="1502229"/>
            <a:ext cx="10515600" cy="4674734"/>
          </a:xfrm>
        </p:spPr>
        <p:txBody>
          <a:bodyPr>
            <a:normAutofit/>
          </a:bodyPr>
          <a:lstStyle/>
          <a:p>
            <a:pPr marL="0" indent="0">
              <a:buNone/>
            </a:pPr>
            <a:r>
              <a:rPr lang="en-US" sz="2000" dirty="0">
                <a:hlinkClick r:id="rId2"/>
              </a:rPr>
              <a:t>Phase_1_The_Role_of_the_Middle_Tier_Lessons_from_four_high-performing_education_systems_(1).pdf (belmas.org.uk)</a:t>
            </a:r>
            <a:endParaRPr lang="en-GB" sz="2000" dirty="0"/>
          </a:p>
          <a:p>
            <a:pPr marL="0" indent="0">
              <a:buNone/>
            </a:pPr>
            <a:r>
              <a:rPr lang="en-US" sz="2000" dirty="0">
                <a:hlinkClick r:id="rId3"/>
              </a:rPr>
              <a:t>Phase_2_Analysis_of_Interviews.pdf (belmas.org.uk)</a:t>
            </a:r>
            <a:endParaRPr lang="en-US" sz="2000" dirty="0"/>
          </a:p>
          <a:p>
            <a:pPr marL="0" indent="0">
              <a:buNone/>
            </a:pPr>
            <a:r>
              <a:rPr lang="en-US" sz="2000" dirty="0">
                <a:hlinkClick r:id="rId4"/>
              </a:rPr>
              <a:t>Phase_3_Report_Final_(1).pdf (belmas.org.uk)</a:t>
            </a:r>
            <a:endParaRPr lang="en-GB" sz="2000" dirty="0"/>
          </a:p>
          <a:p>
            <a:pPr marL="0" indent="0">
              <a:buNone/>
            </a:pPr>
            <a:r>
              <a:rPr lang="en-US" sz="2000" dirty="0">
                <a:hlinkClick r:id="rId5"/>
              </a:rPr>
              <a:t>Locality Model Summary Report.pdf</a:t>
            </a:r>
            <a:endParaRPr lang="en-US" sz="2000" dirty="0"/>
          </a:p>
          <a:p>
            <a:pPr marL="0" indent="0">
              <a:buNone/>
            </a:pPr>
            <a:r>
              <a:rPr lang="en-GB" sz="2000" dirty="0">
                <a:effectLst/>
                <a:ea typeface="Times New Roman" panose="02020603050405020304" pitchFamily="18" charset="0"/>
              </a:rPr>
              <a:t>Fullan, M. (2015) ‘Leadership from the Middle: A system strategy’ </a:t>
            </a:r>
            <a:r>
              <a:rPr lang="en-GB" sz="2000" i="1" dirty="0">
                <a:effectLst/>
                <a:ea typeface="Times New Roman" panose="02020603050405020304" pitchFamily="18" charset="0"/>
              </a:rPr>
              <a:t>Education Canada.</a:t>
            </a:r>
            <a:r>
              <a:rPr lang="en-GB" sz="2000" dirty="0">
                <a:effectLst/>
                <a:ea typeface="Times New Roman" panose="02020603050405020304" pitchFamily="18" charset="0"/>
              </a:rPr>
              <a:t> December 2015 pp 22-26</a:t>
            </a:r>
            <a:endParaRPr lang="en-GB" sz="2000" dirty="0"/>
          </a:p>
          <a:p>
            <a:pPr marL="0" indent="0">
              <a:buNone/>
            </a:pPr>
            <a:r>
              <a:rPr lang="en-GB" sz="2000" dirty="0"/>
              <a:t>Hargreaves, A. and Shirley, D. (2020) ‘Leading from the middle: its nature, origins and </a:t>
            </a:r>
            <a:r>
              <a:rPr lang="en-GB" sz="2000" dirty="0" err="1"/>
              <a:t>importance’in</a:t>
            </a:r>
            <a:r>
              <a:rPr lang="en-GB" sz="2000" dirty="0"/>
              <a:t> </a:t>
            </a:r>
            <a:r>
              <a:rPr lang="en-GB" sz="2000" i="1" dirty="0"/>
              <a:t>Journal of Professional Capital and Community,</a:t>
            </a:r>
            <a:r>
              <a:rPr lang="en-GB" sz="2000" dirty="0"/>
              <a:t> Vol 5 No 1 pp 92-114, Emerald Publishing Limited</a:t>
            </a:r>
          </a:p>
          <a:p>
            <a:pPr marL="0" indent="0">
              <a:buNone/>
            </a:pPr>
            <a:r>
              <a:rPr lang="en-GB" sz="2000" dirty="0">
                <a:solidFill>
                  <a:srgbClr val="000000"/>
                </a:solidFill>
                <a:effectLst/>
                <a:ea typeface="Times New Roman" panose="02020603050405020304" pitchFamily="18" charset="0"/>
              </a:rPr>
              <a:t>Helliwell, J. F., Layard, R., Sachs, J. and De Neve, J. (eds.) 2020, </a:t>
            </a:r>
            <a:r>
              <a:rPr lang="en-GB" sz="2000" i="1" dirty="0">
                <a:solidFill>
                  <a:srgbClr val="000000"/>
                </a:solidFill>
                <a:effectLst/>
                <a:ea typeface="Times New Roman" panose="02020603050405020304" pitchFamily="18" charset="0"/>
              </a:rPr>
              <a:t>World Happiness Report</a:t>
            </a:r>
            <a:r>
              <a:rPr lang="en-GB" sz="2000" dirty="0">
                <a:solidFill>
                  <a:srgbClr val="000000"/>
                </a:solidFill>
                <a:effectLst/>
                <a:ea typeface="Times New Roman" panose="02020603050405020304" pitchFamily="18" charset="0"/>
              </a:rPr>
              <a:t> </a:t>
            </a:r>
            <a:r>
              <a:rPr lang="en-GB" sz="2000" i="1" dirty="0">
                <a:solidFill>
                  <a:srgbClr val="000000"/>
                </a:solidFill>
                <a:effectLst/>
                <a:ea typeface="Times New Roman" panose="02020603050405020304" pitchFamily="18" charset="0"/>
              </a:rPr>
              <a:t>2020,</a:t>
            </a:r>
            <a:r>
              <a:rPr lang="en-GB" sz="2000" dirty="0">
                <a:solidFill>
                  <a:srgbClr val="000000"/>
                </a:solidFill>
                <a:effectLst/>
                <a:ea typeface="Times New Roman" panose="02020603050405020304" pitchFamily="18" charset="0"/>
              </a:rPr>
              <a:t> New York: Sustainable Development Solutions Network</a:t>
            </a:r>
          </a:p>
          <a:p>
            <a:pPr marL="0" indent="0">
              <a:buNone/>
            </a:pPr>
            <a:r>
              <a:rPr lang="en-GB" sz="2000" dirty="0">
                <a:effectLst/>
                <a:ea typeface="Times New Roman" panose="02020603050405020304" pitchFamily="18" charset="0"/>
                <a:cs typeface="Times New Roman" panose="02020603050405020304" pitchFamily="18" charset="0"/>
              </a:rPr>
              <a:t>Worldwide Educating for the Future Index (2019) https://educatingforthefuture.economist.com/</a:t>
            </a:r>
            <a:endParaRPr lang="en-GB" sz="2000" dirty="0"/>
          </a:p>
        </p:txBody>
      </p:sp>
    </p:spTree>
    <p:extLst>
      <p:ext uri="{BB962C8B-B14F-4D97-AF65-F5344CB8AC3E}">
        <p14:creationId xmlns:p14="http://schemas.microsoft.com/office/powerpoint/2010/main" val="518565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1D8C58-ECFD-4694-B59F-1203AC2B17A3}"/>
              </a:ext>
            </a:extLst>
          </p:cNvPr>
          <p:cNvSpPr>
            <a:spLocks noGrp="1"/>
          </p:cNvSpPr>
          <p:nvPr>
            <p:ph idx="1"/>
          </p:nvPr>
        </p:nvSpPr>
        <p:spPr>
          <a:xfrm>
            <a:off x="729343" y="1253331"/>
            <a:ext cx="10515600" cy="4351338"/>
          </a:xfrm>
        </p:spPr>
        <p:txBody>
          <a:bodyPr>
            <a:normAutofit/>
          </a:bodyPr>
          <a:lstStyle/>
          <a:p>
            <a:pPr marL="0" indent="0" algn="ctr">
              <a:buNone/>
            </a:pPr>
            <a:r>
              <a:rPr lang="en-GB" sz="6000" dirty="0"/>
              <a:t>Thank you</a:t>
            </a:r>
          </a:p>
          <a:p>
            <a:pPr marL="0" indent="0" algn="ctr">
              <a:buNone/>
            </a:pPr>
            <a:r>
              <a:rPr lang="en-GB" sz="6000" dirty="0"/>
              <a:t>Expressions of interest to:</a:t>
            </a:r>
          </a:p>
          <a:p>
            <a:pPr marL="0" indent="0" algn="ctr">
              <a:buNone/>
            </a:pPr>
            <a:r>
              <a:rPr lang="en-GB" sz="36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jcrossleyholland1@mail.com</a:t>
            </a:r>
            <a:endParaRPr lang="en-GB" sz="36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GB" sz="3600" dirty="0"/>
          </a:p>
          <a:p>
            <a:pPr marL="0" indent="0" algn="ctr">
              <a:buNone/>
            </a:pPr>
            <a:r>
              <a:rPr lang="en-GB" sz="6000" dirty="0"/>
              <a:t>Questions, Comments?</a:t>
            </a:r>
          </a:p>
        </p:txBody>
      </p:sp>
    </p:spTree>
    <p:extLst>
      <p:ext uri="{BB962C8B-B14F-4D97-AF65-F5344CB8AC3E}">
        <p14:creationId xmlns:p14="http://schemas.microsoft.com/office/powerpoint/2010/main" val="217202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3DC88-6A22-4161-8515-991BBDE5C5A9}"/>
              </a:ext>
            </a:extLst>
          </p:cNvPr>
          <p:cNvSpPr>
            <a:spLocks noGrp="1"/>
          </p:cNvSpPr>
          <p:nvPr>
            <p:ph type="title"/>
          </p:nvPr>
        </p:nvSpPr>
        <p:spPr/>
        <p:txBody>
          <a:bodyPr/>
          <a:lstStyle/>
          <a:p>
            <a:pPr algn="ctr"/>
            <a:r>
              <a:rPr lang="en-GB" b="1" dirty="0"/>
              <a:t>Contents</a:t>
            </a:r>
          </a:p>
        </p:txBody>
      </p:sp>
      <p:sp>
        <p:nvSpPr>
          <p:cNvPr id="3" name="Content Placeholder 2">
            <a:extLst>
              <a:ext uri="{FF2B5EF4-FFF2-40B4-BE49-F238E27FC236}">
                <a16:creationId xmlns:a16="http://schemas.microsoft.com/office/drawing/2014/main" id="{1C70C51D-6814-4DB7-BB37-6032C7436049}"/>
              </a:ext>
            </a:extLst>
          </p:cNvPr>
          <p:cNvSpPr>
            <a:spLocks noGrp="1"/>
          </p:cNvSpPr>
          <p:nvPr>
            <p:ph idx="1"/>
          </p:nvPr>
        </p:nvSpPr>
        <p:spPr/>
        <p:txBody>
          <a:bodyPr>
            <a:normAutofit/>
          </a:bodyPr>
          <a:lstStyle/>
          <a:p>
            <a:r>
              <a:rPr lang="en-GB" sz="3200" dirty="0"/>
              <a:t>Research aim and approach </a:t>
            </a:r>
          </a:p>
          <a:p>
            <a:r>
              <a:rPr lang="en-GB" sz="3200" dirty="0"/>
              <a:t>Features of high-performing systems</a:t>
            </a:r>
          </a:p>
          <a:p>
            <a:r>
              <a:rPr lang="en-GB" sz="3200" dirty="0"/>
              <a:t>Comparison  to English system</a:t>
            </a:r>
          </a:p>
          <a:p>
            <a:r>
              <a:rPr lang="en-GB" sz="3200" dirty="0"/>
              <a:t>Locality working </a:t>
            </a:r>
          </a:p>
          <a:p>
            <a:r>
              <a:rPr lang="en-GB" sz="3200" dirty="0"/>
              <a:t>Pilots to further develop locality working</a:t>
            </a:r>
          </a:p>
          <a:p>
            <a:r>
              <a:rPr lang="en-GB" sz="3200" dirty="0"/>
              <a:t>Discussion</a:t>
            </a:r>
          </a:p>
        </p:txBody>
      </p:sp>
    </p:spTree>
    <p:extLst>
      <p:ext uri="{BB962C8B-B14F-4D97-AF65-F5344CB8AC3E}">
        <p14:creationId xmlns:p14="http://schemas.microsoft.com/office/powerpoint/2010/main" val="2415137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B0D994-CBCE-413B-8A2B-93E3F9FB2F9B}"/>
              </a:ext>
            </a:extLst>
          </p:cNvPr>
          <p:cNvSpPr>
            <a:spLocks noGrp="1"/>
          </p:cNvSpPr>
          <p:nvPr>
            <p:ph idx="1"/>
          </p:nvPr>
        </p:nvSpPr>
        <p:spPr>
          <a:xfrm>
            <a:off x="1045028" y="533400"/>
            <a:ext cx="8839201" cy="6237514"/>
          </a:xfrm>
        </p:spPr>
        <p:txBody>
          <a:bodyPr>
            <a:normAutofit fontScale="25000" lnSpcReduction="20000"/>
          </a:bodyPr>
          <a:lstStyle/>
          <a:p>
            <a:pPr marL="0" indent="0">
              <a:buNone/>
            </a:pPr>
            <a:r>
              <a:rPr lang="en-US" sz="9600" b="1" dirty="0"/>
              <a:t>RESEARCH AIM</a:t>
            </a:r>
            <a:r>
              <a:rPr lang="en-US" sz="6200" b="1" dirty="0"/>
              <a:t> </a:t>
            </a:r>
          </a:p>
          <a:p>
            <a:pPr marL="0" indent="0">
              <a:buNone/>
            </a:pPr>
            <a:r>
              <a:rPr lang="en-US" sz="8000" dirty="0">
                <a:effectLst/>
                <a:latin typeface="Calibri" panose="020F0502020204030204" pitchFamily="34" charset="0"/>
                <a:ea typeface="Calibri" panose="020F0502020204030204" pitchFamily="34" charset="0"/>
              </a:rPr>
              <a:t>To develop locality partnership models for an education system to deliver high quality education for all.</a:t>
            </a:r>
            <a:endParaRPr lang="en-GB" sz="8000" dirty="0">
              <a:effectLst/>
              <a:latin typeface="Calibri" panose="020F0502020204030204" pitchFamily="34" charset="0"/>
              <a:ea typeface="Calibri" panose="020F0502020204030204" pitchFamily="34" charset="0"/>
            </a:endParaRPr>
          </a:p>
          <a:p>
            <a:pPr marL="0" indent="0">
              <a:buNone/>
            </a:pPr>
            <a:endParaRPr lang="en-US" sz="6400" dirty="0"/>
          </a:p>
          <a:p>
            <a:pPr marL="0" indent="0">
              <a:buNone/>
            </a:pPr>
            <a:r>
              <a:rPr lang="en-US" sz="9600" b="1" dirty="0"/>
              <a:t>CONCEPTUAL APPROACH</a:t>
            </a:r>
          </a:p>
          <a:p>
            <a:pPr marL="0" indent="0">
              <a:buNone/>
            </a:pPr>
            <a:r>
              <a:rPr lang="en-US" sz="8000" dirty="0"/>
              <a:t>A functional analysis of seven governance functions: </a:t>
            </a:r>
          </a:p>
          <a:p>
            <a:pPr marL="1143000" indent="-1143000">
              <a:buAutoNum type="arabicPeriod"/>
            </a:pPr>
            <a:r>
              <a:rPr lang="en-US" sz="8000" dirty="0"/>
              <a:t>Teacher recruitment and retention</a:t>
            </a:r>
          </a:p>
          <a:p>
            <a:pPr marL="1143000" indent="-1143000">
              <a:buAutoNum type="arabicPeriod"/>
            </a:pPr>
            <a:r>
              <a:rPr lang="en-US" sz="8000" dirty="0"/>
              <a:t>Support for vulnerable pupils</a:t>
            </a:r>
          </a:p>
          <a:p>
            <a:pPr marL="1143000" indent="-1143000">
              <a:buAutoNum type="arabicPeriod"/>
            </a:pPr>
            <a:r>
              <a:rPr lang="en-US" sz="8000" dirty="0"/>
              <a:t>Curriculum</a:t>
            </a:r>
          </a:p>
          <a:p>
            <a:pPr marL="1143000" indent="-1143000">
              <a:buAutoNum type="arabicPeriod"/>
            </a:pPr>
            <a:r>
              <a:rPr lang="en-US" sz="8000" dirty="0"/>
              <a:t>School improvement</a:t>
            </a:r>
          </a:p>
          <a:p>
            <a:pPr marL="1143000" indent="-1143000">
              <a:buAutoNum type="arabicPeriod"/>
            </a:pPr>
            <a:r>
              <a:rPr lang="en-US" sz="8000" dirty="0"/>
              <a:t>Accountability and quality assurance</a:t>
            </a:r>
          </a:p>
          <a:p>
            <a:pPr marL="1143000" indent="-1143000">
              <a:buAutoNum type="arabicPeriod"/>
            </a:pPr>
            <a:r>
              <a:rPr lang="en-US" sz="8000" dirty="0"/>
              <a:t>Admissions and places planning</a:t>
            </a:r>
          </a:p>
          <a:p>
            <a:pPr marL="1143000" indent="-1143000">
              <a:buAutoNum type="arabicPeriod"/>
            </a:pPr>
            <a:r>
              <a:rPr lang="en-US" sz="8000" dirty="0"/>
              <a:t>Building a system for the future</a:t>
            </a:r>
          </a:p>
          <a:p>
            <a:pPr marL="0" indent="0">
              <a:buNone/>
            </a:pPr>
            <a:endParaRPr lang="en-US" sz="6400" dirty="0"/>
          </a:p>
          <a:p>
            <a:pPr marL="0" indent="0">
              <a:buNone/>
            </a:pPr>
            <a:r>
              <a:rPr lang="en-US" sz="9600" b="1" dirty="0"/>
              <a:t>RESEARCH STRATEGY</a:t>
            </a:r>
          </a:p>
          <a:p>
            <a:pPr marL="0" indent="0">
              <a:buNone/>
            </a:pPr>
            <a:r>
              <a:rPr lang="en-US" sz="8000" b="1" dirty="0"/>
              <a:t>Phase 1 Literature review </a:t>
            </a:r>
            <a:r>
              <a:rPr lang="en-US" sz="8000" dirty="0"/>
              <a:t>Design principles from 4 leading international systems</a:t>
            </a:r>
          </a:p>
          <a:p>
            <a:pPr marL="0" indent="0">
              <a:buNone/>
            </a:pPr>
            <a:r>
              <a:rPr lang="en-US" sz="8000" b="1" dirty="0"/>
              <a:t>Phase 2 Interviews (17) </a:t>
            </a:r>
          </a:p>
          <a:p>
            <a:pPr marL="0" indent="0">
              <a:buNone/>
            </a:pPr>
            <a:r>
              <a:rPr lang="en-US" sz="8000" b="1" dirty="0"/>
              <a:t>Phase 3 Stakeholder consultation </a:t>
            </a:r>
            <a:r>
              <a:rPr lang="en-US" sz="8000" dirty="0"/>
              <a:t>on recommendations arising</a:t>
            </a:r>
          </a:p>
          <a:p>
            <a:pPr marL="0" indent="0">
              <a:buNone/>
            </a:pPr>
            <a:endParaRPr lang="en-US" sz="5500" dirty="0"/>
          </a:p>
          <a:p>
            <a:pPr marL="0" indent="0">
              <a:buNone/>
            </a:pPr>
            <a:r>
              <a:rPr lang="en-US" sz="5500" dirty="0"/>
              <a:t>                       </a:t>
            </a:r>
          </a:p>
          <a:p>
            <a:pPr marL="0" indent="0">
              <a:buNone/>
            </a:pPr>
            <a:r>
              <a:rPr lang="en-US" sz="2000" dirty="0"/>
              <a:t> </a:t>
            </a:r>
          </a:p>
          <a:p>
            <a:pPr marL="0" indent="0">
              <a:buNone/>
            </a:pPr>
            <a:endParaRPr lang="en-US" sz="2400" dirty="0"/>
          </a:p>
          <a:p>
            <a:pPr marL="0" indent="0">
              <a:buNone/>
            </a:pPr>
            <a:endParaRPr lang="en-US" dirty="0"/>
          </a:p>
          <a:p>
            <a:pPr marL="0" indent="0">
              <a:buNone/>
            </a:pPr>
            <a:endParaRPr lang="en-US" dirty="0"/>
          </a:p>
          <a:p>
            <a:pPr marL="0" indent="0">
              <a:buNone/>
            </a:pPr>
            <a:endParaRPr lang="en-GB" dirty="0"/>
          </a:p>
        </p:txBody>
      </p:sp>
    </p:spTree>
    <p:extLst>
      <p:ext uri="{BB962C8B-B14F-4D97-AF65-F5344CB8AC3E}">
        <p14:creationId xmlns:p14="http://schemas.microsoft.com/office/powerpoint/2010/main" val="1758858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AE42-5457-46A3-AD83-08E466000512}"/>
              </a:ext>
            </a:extLst>
          </p:cNvPr>
          <p:cNvSpPr>
            <a:spLocks noGrp="1"/>
          </p:cNvSpPr>
          <p:nvPr>
            <p:ph type="title"/>
          </p:nvPr>
        </p:nvSpPr>
        <p:spPr/>
        <p:txBody>
          <a:bodyPr/>
          <a:lstStyle/>
          <a:p>
            <a:pPr algn="ctr"/>
            <a:r>
              <a:rPr lang="en-GB" b="1" dirty="0"/>
              <a:t>Choice of leading system</a:t>
            </a:r>
          </a:p>
        </p:txBody>
      </p:sp>
      <p:sp>
        <p:nvSpPr>
          <p:cNvPr id="3" name="Content Placeholder 2">
            <a:extLst>
              <a:ext uri="{FF2B5EF4-FFF2-40B4-BE49-F238E27FC236}">
                <a16:creationId xmlns:a16="http://schemas.microsoft.com/office/drawing/2014/main" id="{74FCF1BA-C710-4DC2-B0B2-5ECF93F5A621}"/>
              </a:ext>
            </a:extLst>
          </p:cNvPr>
          <p:cNvSpPr>
            <a:spLocks noGrp="1"/>
          </p:cNvSpPr>
          <p:nvPr>
            <p:ph idx="1"/>
          </p:nvPr>
        </p:nvSpPr>
        <p:spPr/>
        <p:txBody>
          <a:bodyPr>
            <a:normAutofit/>
          </a:bodyPr>
          <a:lstStyle/>
          <a:p>
            <a:r>
              <a:rPr lang="en-GB" b="1" dirty="0"/>
              <a:t>Ontario</a:t>
            </a:r>
            <a:r>
              <a:rPr lang="en-GB" dirty="0"/>
              <a:t> (Canada), </a:t>
            </a:r>
            <a:r>
              <a:rPr lang="en-GB" b="1" dirty="0"/>
              <a:t>Estonia, Finland and Singapore</a:t>
            </a:r>
            <a:endParaRPr lang="en-GB" dirty="0"/>
          </a:p>
          <a:p>
            <a:r>
              <a:rPr lang="en-GB" dirty="0"/>
              <a:t>A successful system is one with both </a:t>
            </a:r>
            <a:r>
              <a:rPr lang="en-GB" b="1" dirty="0"/>
              <a:t>high achievement </a:t>
            </a:r>
            <a:r>
              <a:rPr lang="en-GB" dirty="0"/>
              <a:t>and </a:t>
            </a:r>
            <a:r>
              <a:rPr lang="en-GB" b="1" dirty="0"/>
              <a:t>high equity </a:t>
            </a:r>
            <a:r>
              <a:rPr lang="en-GB" dirty="0"/>
              <a:t>(OECD)</a:t>
            </a:r>
          </a:p>
          <a:p>
            <a:r>
              <a:rPr lang="en-GB" dirty="0"/>
              <a:t>Range of models of governance: all three of </a:t>
            </a:r>
            <a:r>
              <a:rPr lang="en-GB" dirty="0" err="1"/>
              <a:t>Sahlberg’s</a:t>
            </a:r>
            <a:r>
              <a:rPr lang="en-GB" dirty="0"/>
              <a:t> (2007) global models:  ‘</a:t>
            </a:r>
            <a:r>
              <a:rPr lang="en-GB" b="1" dirty="0"/>
              <a:t>Anglo-Saxon</a:t>
            </a:r>
            <a:r>
              <a:rPr lang="en-GB" dirty="0"/>
              <a:t>’ (markets, choice and competition); ‘</a:t>
            </a:r>
            <a:r>
              <a:rPr lang="en-GB" b="1" dirty="0"/>
              <a:t>Pacific</a:t>
            </a:r>
            <a:r>
              <a:rPr lang="en-GB" dirty="0"/>
              <a:t>’ (authoritarian, conformist, high expectations); and ‘</a:t>
            </a:r>
            <a:r>
              <a:rPr lang="en-GB" b="1" dirty="0"/>
              <a:t>Nordic</a:t>
            </a:r>
            <a:r>
              <a:rPr lang="en-GB" dirty="0"/>
              <a:t>’ (high status, high trust, devolved responsibilities within national frameworks).  </a:t>
            </a:r>
          </a:p>
          <a:p>
            <a:r>
              <a:rPr lang="en-GB" dirty="0"/>
              <a:t>Singapore top of PISA; Finland, Estonia and Canada are the only non-Asian nations to consistently reach the top rankings in PISA.  </a:t>
            </a:r>
          </a:p>
        </p:txBody>
      </p:sp>
    </p:spTree>
    <p:extLst>
      <p:ext uri="{BB962C8B-B14F-4D97-AF65-F5344CB8AC3E}">
        <p14:creationId xmlns:p14="http://schemas.microsoft.com/office/powerpoint/2010/main" val="406332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6A1A2-E080-4E65-AEC8-36F71BD6B034}"/>
              </a:ext>
            </a:extLst>
          </p:cNvPr>
          <p:cNvSpPr>
            <a:spLocks noGrp="1"/>
          </p:cNvSpPr>
          <p:nvPr>
            <p:ph type="title"/>
          </p:nvPr>
        </p:nvSpPr>
        <p:spPr/>
        <p:txBody>
          <a:bodyPr/>
          <a:lstStyle/>
          <a:p>
            <a:pPr algn="ctr"/>
            <a:r>
              <a:rPr lang="en-GB" b="1" dirty="0"/>
              <a:t>Other Metrics</a:t>
            </a:r>
          </a:p>
        </p:txBody>
      </p:sp>
      <p:sp>
        <p:nvSpPr>
          <p:cNvPr id="3" name="Content Placeholder 2">
            <a:extLst>
              <a:ext uri="{FF2B5EF4-FFF2-40B4-BE49-F238E27FC236}">
                <a16:creationId xmlns:a16="http://schemas.microsoft.com/office/drawing/2014/main" id="{0FCA30BC-81E2-46D9-9B3B-2ACABAE89438}"/>
              </a:ext>
            </a:extLst>
          </p:cNvPr>
          <p:cNvSpPr>
            <a:spLocks noGrp="1"/>
          </p:cNvSpPr>
          <p:nvPr>
            <p:ph idx="1"/>
          </p:nvPr>
        </p:nvSpPr>
        <p:spPr/>
        <p:txBody>
          <a:bodyPr/>
          <a:lstStyle/>
          <a:p>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‘rising star’ (Estonia) and a ‘falling’ one (Finland)</a:t>
            </a:r>
          </a:p>
          <a:p>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Finland continues to score at the top of metrics of international performance from</a:t>
            </a:r>
          </a:p>
          <a:p>
            <a:pPr marL="0" indent="0">
              <a:buNone/>
            </a:pPr>
            <a:r>
              <a:rPr lang="en-GB"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‘educating for the future’</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(WEFFI, 2018, 2019)</a:t>
            </a:r>
          </a:p>
          <a:p>
            <a:pPr marL="0" indent="0">
              <a:buNone/>
            </a:pPr>
            <a:r>
              <a:rPr lang="en-GB"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‘happiness’ </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(Helliwell et al., 2020)</a:t>
            </a:r>
          </a:p>
          <a:p>
            <a:pPr marL="0" indent="0">
              <a:buNone/>
            </a:pPr>
            <a:endParaRPr lang="en-GB"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GB"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2400" dirty="0">
                <a:latin typeface="Arial" panose="020B0604020202020204" pitchFamily="34" charset="0"/>
                <a:cs typeface="Arial" panose="020B0604020202020204" pitchFamily="34" charset="0"/>
              </a:rPr>
              <a:t>It is the higher levels of social and institutional trust that are especially important in raising happiness and reducing inequality.” </a:t>
            </a:r>
            <a:r>
              <a:rPr lang="en-GB" sz="2400" dirty="0">
                <a:solidFill>
                  <a:srgbClr val="000000"/>
                </a:solidFill>
                <a:latin typeface="Arial" panose="020B0604020202020204" pitchFamily="34" charset="0"/>
                <a:cs typeface="Arial" panose="020B0604020202020204" pitchFamily="34" charset="0"/>
              </a:rPr>
              <a:t> (Helliwell, et al. 2020: 5)</a:t>
            </a:r>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Tree>
    <p:extLst>
      <p:ext uri="{BB962C8B-B14F-4D97-AF65-F5344CB8AC3E}">
        <p14:creationId xmlns:p14="http://schemas.microsoft.com/office/powerpoint/2010/main" val="22066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B48C2-7CBC-4A18-BE3E-8E782119C5A7}"/>
              </a:ext>
            </a:extLst>
          </p:cNvPr>
          <p:cNvSpPr>
            <a:spLocks noGrp="1"/>
          </p:cNvSpPr>
          <p:nvPr>
            <p:ph idx="1"/>
          </p:nvPr>
        </p:nvSpPr>
        <p:spPr/>
        <p:txBody>
          <a:bodyPr>
            <a:normAutofit/>
          </a:bodyPr>
          <a:lstStyle/>
          <a:p>
            <a:pPr marL="0" indent="0" algn="ctr">
              <a:buNone/>
            </a:pPr>
            <a:r>
              <a:rPr lang="en-GB" sz="6600" b="1" dirty="0"/>
              <a:t>Findings</a:t>
            </a:r>
          </a:p>
          <a:p>
            <a:pPr marL="0" indent="0" algn="ctr">
              <a:buNone/>
            </a:pPr>
            <a:endParaRPr lang="en-GB" sz="6600" b="1" dirty="0"/>
          </a:p>
          <a:p>
            <a:pPr marL="0" indent="0" algn="ctr">
              <a:buNone/>
            </a:pPr>
            <a:r>
              <a:rPr lang="en-GB" sz="6600" b="1" dirty="0">
                <a:solidFill>
                  <a:srgbClr val="FF0000"/>
                </a:solidFill>
              </a:rPr>
              <a:t>1. Literature Review</a:t>
            </a:r>
          </a:p>
        </p:txBody>
      </p:sp>
    </p:spTree>
    <p:extLst>
      <p:ext uri="{BB962C8B-B14F-4D97-AF65-F5344CB8AC3E}">
        <p14:creationId xmlns:p14="http://schemas.microsoft.com/office/powerpoint/2010/main" val="77974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29225-8AB6-4D6B-ACC6-83F312384AFC}"/>
              </a:ext>
            </a:extLst>
          </p:cNvPr>
          <p:cNvSpPr>
            <a:spLocks noGrp="1"/>
          </p:cNvSpPr>
          <p:nvPr>
            <p:ph type="title"/>
          </p:nvPr>
        </p:nvSpPr>
        <p:spPr/>
        <p:txBody>
          <a:bodyPr>
            <a:normAutofit fontScale="90000"/>
          </a:bodyPr>
          <a:lstStyle/>
          <a:p>
            <a:pPr algn="ctr"/>
            <a:r>
              <a:rPr lang="en-GB" b="1" dirty="0"/>
              <a:t>Leadership from the Middle (</a:t>
            </a:r>
            <a:r>
              <a:rPr lang="en-GB" b="1" dirty="0" err="1"/>
              <a:t>LftM</a:t>
            </a:r>
            <a:r>
              <a:rPr lang="en-GB" b="1" dirty="0"/>
              <a:t>)</a:t>
            </a:r>
            <a:br>
              <a:rPr lang="en-GB" sz="2800" b="1" dirty="0"/>
            </a:br>
            <a:br>
              <a:rPr lang="en-US" sz="2800" b="1" dirty="0"/>
            </a:br>
            <a:endParaRPr lang="en-GB" b="1" dirty="0"/>
          </a:p>
        </p:txBody>
      </p:sp>
      <p:sp>
        <p:nvSpPr>
          <p:cNvPr id="3" name="Content Placeholder 2">
            <a:extLst>
              <a:ext uri="{FF2B5EF4-FFF2-40B4-BE49-F238E27FC236}">
                <a16:creationId xmlns:a16="http://schemas.microsoft.com/office/drawing/2014/main" id="{30A00B45-74A7-4717-A962-7FA8A06B7156}"/>
              </a:ext>
            </a:extLst>
          </p:cNvPr>
          <p:cNvSpPr>
            <a:spLocks noGrp="1"/>
          </p:cNvSpPr>
          <p:nvPr>
            <p:ph idx="1"/>
          </p:nvPr>
        </p:nvSpPr>
        <p:spPr>
          <a:xfrm>
            <a:off x="838200" y="1219200"/>
            <a:ext cx="10515600" cy="5366657"/>
          </a:xfrm>
        </p:spPr>
        <p:txBody>
          <a:bodyPr>
            <a:normAutofit/>
          </a:bodyPr>
          <a:lstStyle/>
          <a:p>
            <a:pPr marL="0" indent="0">
              <a:buNone/>
            </a:pPr>
            <a:r>
              <a:rPr lang="en-GB" sz="2400" i="1" dirty="0"/>
              <a:t>“a deliberate strategy that increases the capacity and internal coherence of the middle as it becomes a more effective partner upward to the state and downward to its schools and communities, in pursuit of greater system performance</a:t>
            </a:r>
            <a:r>
              <a:rPr lang="en-GB" sz="2400" dirty="0"/>
              <a:t>” (Fullan, 2015: 24).</a:t>
            </a:r>
          </a:p>
          <a:p>
            <a:r>
              <a:rPr lang="en-GB" sz="2400" dirty="0"/>
              <a:t>“</a:t>
            </a:r>
            <a:r>
              <a:rPr lang="en-GB" sz="2400" i="1" dirty="0"/>
              <a:t>we don’t want the inadequacies of tightly controlled centralization being replaced with the equal flaws of school and community autonomy” </a:t>
            </a:r>
          </a:p>
          <a:p>
            <a:r>
              <a:rPr lang="en-GB" sz="2400" dirty="0"/>
              <a:t>top-down leadership doesn’t last due to lack of sustainable buy-in from professionals; bottom-up change (e.g. school autonomy) doesn’t result in overall system improvement: some schools improve, others don’t and the gap between high and low performers grows wider</a:t>
            </a:r>
          </a:p>
          <a:p>
            <a:pPr algn="l"/>
            <a:r>
              <a:rPr lang="en-US" sz="2400" b="0" i="1" u="none" strike="noStrike" baseline="0" dirty="0">
                <a:latin typeface="Calibri" panose="020F0502020204030204" pitchFamily="34" charset="0"/>
                <a:cs typeface="Calibri" panose="020F0502020204030204" pitchFamily="34" charset="0"/>
              </a:rPr>
              <a:t>complex systems need interlocking coherence rather than merely linear alignment of strategies and reform elements</a:t>
            </a:r>
            <a:endParaRPr lang="en-GB" sz="2400" dirty="0"/>
          </a:p>
        </p:txBody>
      </p:sp>
    </p:spTree>
    <p:extLst>
      <p:ext uri="{BB962C8B-B14F-4D97-AF65-F5344CB8AC3E}">
        <p14:creationId xmlns:p14="http://schemas.microsoft.com/office/powerpoint/2010/main" val="15093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571E971-23B2-4CDB-A5D1-D802DAC9FEC0}"/>
              </a:ext>
            </a:extLst>
          </p:cNvPr>
          <p:cNvGraphicFramePr/>
          <p:nvPr>
            <p:extLst>
              <p:ext uri="{D42A27DB-BD31-4B8C-83A1-F6EECF244321}">
                <p14:modId xmlns:p14="http://schemas.microsoft.com/office/powerpoint/2010/main" val="286431366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4692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15093</TotalTime>
  <Words>2944</Words>
  <Application>Microsoft Macintosh PowerPoint</Application>
  <PresentationFormat>Widescreen</PresentationFormat>
  <Paragraphs>262</Paragraphs>
  <Slides>28</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Georgia</vt:lpstr>
      <vt:lpstr>LibreFranklin-Light</vt:lpstr>
      <vt:lpstr>LibreFranklin-MediumItalic</vt:lpstr>
      <vt:lpstr>Symbol</vt:lpstr>
      <vt:lpstr>Office Theme</vt:lpstr>
      <vt:lpstr>                  Educating for the future: New locality models for English schools </vt:lpstr>
      <vt:lpstr>PowerPoint Presentation</vt:lpstr>
      <vt:lpstr>Contents</vt:lpstr>
      <vt:lpstr>PowerPoint Presentation</vt:lpstr>
      <vt:lpstr>Choice of leading system</vt:lpstr>
      <vt:lpstr>Other Metrics</vt:lpstr>
      <vt:lpstr>PowerPoint Presentation</vt:lpstr>
      <vt:lpstr>Leadership from the Middle (LftM)  </vt:lpstr>
      <vt:lpstr>PowerPoint Presentation</vt:lpstr>
      <vt:lpstr>PowerPoint Presentation</vt:lpstr>
      <vt:lpstr>Interviews</vt:lpstr>
      <vt:lpstr>PowerPoint Presentation</vt:lpstr>
      <vt:lpstr>PowerPoint Presentation</vt:lpstr>
      <vt:lpstr>Governance functions are interdependent</vt:lpstr>
      <vt:lpstr>Locality-based governance</vt:lpstr>
      <vt:lpstr>Locality models</vt:lpstr>
      <vt:lpstr>PowerPoint Presentation</vt:lpstr>
      <vt:lpstr>Focus Groups </vt:lpstr>
      <vt:lpstr>Stakeholder views</vt:lpstr>
      <vt:lpstr>PowerPoint Presentation</vt:lpstr>
      <vt:lpstr>Educating for the future: 9 pilots of locality models</vt:lpstr>
      <vt:lpstr>Pilot 1: Disadvantaged and Vulnerable Learners</vt:lpstr>
      <vt:lpstr>Pilot 2: School Improvement in Combined Authorities</vt:lpstr>
      <vt:lpstr>Pilot 3: Locality-based accountability</vt:lpstr>
      <vt:lpstr>Aims of the pilot</vt:lpstr>
      <vt:lpstr>AEC Trust Support for the Pilots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Cousin</dc:creator>
  <cp:lastModifiedBy>Thandi Viljoen</cp:lastModifiedBy>
  <cp:revision>354</cp:revision>
  <cp:lastPrinted>2021-11-11T15:11:29Z</cp:lastPrinted>
  <dcterms:created xsi:type="dcterms:W3CDTF">2019-03-14T12:37:28Z</dcterms:created>
  <dcterms:modified xsi:type="dcterms:W3CDTF">2021-12-07T11:35:15Z</dcterms:modified>
</cp:coreProperties>
</file>